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30"/>
  </p:notesMasterIdLst>
  <p:sldIdLst>
    <p:sldId id="256" r:id="rId2"/>
    <p:sldId id="257" r:id="rId3"/>
    <p:sldId id="259" r:id="rId4"/>
    <p:sldId id="285" r:id="rId5"/>
    <p:sldId id="296" r:id="rId6"/>
    <p:sldId id="297" r:id="rId7"/>
    <p:sldId id="298" r:id="rId8"/>
    <p:sldId id="281" r:id="rId9"/>
    <p:sldId id="282" r:id="rId10"/>
    <p:sldId id="303" r:id="rId11"/>
    <p:sldId id="307" r:id="rId12"/>
    <p:sldId id="304" r:id="rId13"/>
    <p:sldId id="308" r:id="rId14"/>
    <p:sldId id="305" r:id="rId15"/>
    <p:sldId id="306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299" r:id="rId25"/>
    <p:sldId id="300" r:id="rId26"/>
    <p:sldId id="301" r:id="rId27"/>
    <p:sldId id="302" r:id="rId28"/>
    <p:sldId id="260" r:id="rId29"/>
  </p:sldIdLst>
  <p:sldSz cx="9144000" cy="5143500" type="screen16x9"/>
  <p:notesSz cx="6858000" cy="9144000"/>
  <p:embeddedFontLst>
    <p:embeddedFont>
      <p:font typeface="Roboto Condensed Light" panose="02020500000000000000" charset="0"/>
      <p:regular r:id="rId31"/>
      <p:bold r:id="rId32"/>
      <p:italic r:id="rId33"/>
      <p:boldItalic r:id="rId34"/>
    </p:embeddedFont>
    <p:embeddedFont>
      <p:font typeface="微軟正黑體" panose="020B0604030504040204" pitchFamily="34" charset="-120"/>
      <p:regular r:id="rId35"/>
      <p:bold r:id="rId36"/>
    </p:embeddedFont>
    <p:embeddedFont>
      <p:font typeface="Arvo" panose="02000000000000000000" pitchFamily="2" charset="0"/>
      <p:regular r:id="rId37"/>
    </p:embeddedFont>
    <p:embeddedFont>
      <p:font typeface="Roboto Condensed" panose="02000000000000000000" pitchFamily="2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72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debaa7b3a2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debaa7b3a2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6757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6391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498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debaa7b3a2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debaa7b3a2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6563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debaa7b3a2_1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debaa7b3a2_1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5797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7167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2445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debaa7b3a2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debaa7b3a2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debaa7b3a2_1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debaa7b3a2_1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5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1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" y="-7088"/>
            <a:ext cx="8661399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2" y="1090763"/>
            <a:ext cx="8847503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7" y="4278349"/>
            <a:ext cx="5480831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2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5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1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2" y="-7088"/>
            <a:ext cx="8661399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3" y="4472726"/>
            <a:ext cx="2202831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1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1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1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1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1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1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1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1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1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1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1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1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1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1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1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1"/>
              </a:spcBef>
              <a:spcAft>
                <a:spcPts val="1001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2" y="4636500"/>
            <a:ext cx="1487401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4"/>
          <p:cNvGrpSpPr/>
          <p:nvPr/>
        </p:nvGrpSpPr>
        <p:grpSpPr>
          <a:xfrm>
            <a:off x="6946843" y="4472726"/>
            <a:ext cx="2202831" cy="670795"/>
            <a:chOff x="5575242" y="4472723"/>
            <a:chExt cx="2202830" cy="670795"/>
          </a:xfrm>
        </p:grpSpPr>
        <p:sp>
          <p:nvSpPr>
            <p:cNvPr id="44" name="Google Shape;44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grpSp>
          <p:nvGrpSpPr>
            <p:cNvPr id="45" name="Google Shape;45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46" name="Google Shape;46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/>
              </a:p>
            </p:txBody>
          </p:sp>
        </p:grpSp>
        <p:grpSp>
          <p:nvGrpSpPr>
            <p:cNvPr id="48" name="Google Shape;48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49" name="Google Shape;49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/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/>
              </a:p>
            </p:txBody>
          </p:sp>
        </p:grpSp>
      </p:grpSp>
      <p:sp>
        <p:nvSpPr>
          <p:cNvPr id="51" name="Google Shape;51;p4"/>
          <p:cNvSpPr/>
          <p:nvPr/>
        </p:nvSpPr>
        <p:spPr>
          <a:xfrm>
            <a:off x="7544485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1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52" name="Google Shape;52;p4"/>
          <p:cNvGrpSpPr/>
          <p:nvPr/>
        </p:nvGrpSpPr>
        <p:grpSpPr>
          <a:xfrm>
            <a:off x="2" y="-7088"/>
            <a:ext cx="8661399" cy="5150588"/>
            <a:chOff x="0" y="-7088"/>
            <a:chExt cx="8661398" cy="5150588"/>
          </a:xfrm>
        </p:grpSpPr>
        <p:sp>
          <p:nvSpPr>
            <p:cNvPr id="53" name="Google Shape;53;p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54" name="Google Shape;54;p4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55" name="Google Shape;55;p4"/>
          <p:cNvGrpSpPr/>
          <p:nvPr/>
        </p:nvGrpSpPr>
        <p:grpSpPr>
          <a:xfrm rot="10800000" flipH="1">
            <a:off x="2" y="1090763"/>
            <a:ext cx="8847503" cy="2961975"/>
            <a:chOff x="-8178042" y="-4493254"/>
            <a:chExt cx="19483598" cy="6522736"/>
          </a:xfrm>
        </p:grpSpPr>
        <p:sp>
          <p:nvSpPr>
            <p:cNvPr id="56" name="Google Shape;56;p4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829778" y="1202000"/>
            <a:ext cx="50907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77" lvl="0" indent="-419079" rtl="0">
              <a:spcBef>
                <a:spcPts val="601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1" i="1">
                <a:solidFill>
                  <a:srgbClr val="FFFFFF"/>
                </a:solidFill>
              </a:defRPr>
            </a:lvl1pPr>
            <a:lvl2pPr marL="914354" lvl="1" indent="-419079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1" i="1">
                <a:solidFill>
                  <a:srgbClr val="FFFFFF"/>
                </a:solidFill>
              </a:defRPr>
            </a:lvl2pPr>
            <a:lvl3pPr marL="1371531" lvl="2" indent="-419079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1" i="1">
                <a:solidFill>
                  <a:srgbClr val="FFFFFF"/>
                </a:solidFill>
              </a:defRPr>
            </a:lvl3pPr>
            <a:lvl4pPr marL="1828709" lvl="3" indent="-419079" rtl="0">
              <a:spcBef>
                <a:spcPts val="361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1" i="1">
                <a:solidFill>
                  <a:srgbClr val="FFFFFF"/>
                </a:solidFill>
              </a:defRPr>
            </a:lvl4pPr>
            <a:lvl5pPr marL="2285886" lvl="4" indent="-419079" rtl="0">
              <a:spcBef>
                <a:spcPts val="361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1" i="1">
                <a:solidFill>
                  <a:srgbClr val="FFFFFF"/>
                </a:solidFill>
              </a:defRPr>
            </a:lvl5pPr>
            <a:lvl6pPr marL="2743063" lvl="5" indent="-419079" rtl="0">
              <a:spcBef>
                <a:spcPts val="361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1" i="1">
                <a:solidFill>
                  <a:srgbClr val="FFFFFF"/>
                </a:solidFill>
              </a:defRPr>
            </a:lvl6pPr>
            <a:lvl7pPr marL="3200240" lvl="6" indent="-419079" rtl="0">
              <a:spcBef>
                <a:spcPts val="361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1" i="1">
                <a:solidFill>
                  <a:srgbClr val="FFFFFF"/>
                </a:solidFill>
              </a:defRPr>
            </a:lvl7pPr>
            <a:lvl8pPr marL="3657417" lvl="7" indent="-419079" rtl="0">
              <a:spcBef>
                <a:spcPts val="361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1" i="1">
                <a:solidFill>
                  <a:srgbClr val="FFFFFF"/>
                </a:solidFill>
              </a:defRPr>
            </a:lvl8pPr>
            <a:lvl9pPr marL="4114594" lvl="8" indent="-419079">
              <a:spcBef>
                <a:spcPts val="361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1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/>
          <p:nvPr/>
        </p:nvSpPr>
        <p:spPr>
          <a:xfrm>
            <a:off x="286602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accent5"/>
                </a:solidFill>
              </a:rPr>
              <a:t>“</a:t>
            </a:r>
            <a:endParaRPr sz="7200" b="1">
              <a:solidFill>
                <a:schemeClr val="accent5"/>
              </a:solidFill>
            </a:endParaRPr>
          </a:p>
        </p:txBody>
      </p:sp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7618002" y="4636500"/>
            <a:ext cx="1487401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3" y="4472726"/>
            <a:ext cx="2202831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3"/>
            <a:ext cx="7072431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6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4" y="1327350"/>
            <a:ext cx="6132601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77" lvl="0" indent="-380982">
              <a:spcBef>
                <a:spcPts val="601"/>
              </a:spcBef>
              <a:spcAft>
                <a:spcPts val="0"/>
              </a:spcAft>
              <a:buSzPts val="2400"/>
              <a:buChar char="▰"/>
              <a:defRPr/>
            </a:lvl1pPr>
            <a:lvl2pPr marL="914354" lvl="1" indent="-380982">
              <a:spcBef>
                <a:spcPts val="1001"/>
              </a:spcBef>
              <a:spcAft>
                <a:spcPts val="0"/>
              </a:spcAft>
              <a:buSzPts val="2400"/>
              <a:buChar char="▻"/>
              <a:defRPr/>
            </a:lvl2pPr>
            <a:lvl3pPr marL="1371531" lvl="2" indent="-380982">
              <a:spcBef>
                <a:spcPts val="1001"/>
              </a:spcBef>
              <a:spcAft>
                <a:spcPts val="0"/>
              </a:spcAft>
              <a:buSzPts val="2400"/>
              <a:buChar char="▻"/>
              <a:defRPr/>
            </a:lvl3pPr>
            <a:lvl4pPr marL="1828709" lvl="3" indent="-380982">
              <a:spcBef>
                <a:spcPts val="1001"/>
              </a:spcBef>
              <a:spcAft>
                <a:spcPts val="0"/>
              </a:spcAft>
              <a:buSzPts val="2400"/>
              <a:buChar char="▻"/>
              <a:defRPr/>
            </a:lvl4pPr>
            <a:lvl5pPr marL="2285886" lvl="4" indent="-380982">
              <a:spcBef>
                <a:spcPts val="1001"/>
              </a:spcBef>
              <a:spcAft>
                <a:spcPts val="0"/>
              </a:spcAft>
              <a:buSzPts val="2400"/>
              <a:buChar char="▻"/>
              <a:defRPr/>
            </a:lvl5pPr>
            <a:lvl6pPr marL="2743063" lvl="5" indent="-380982">
              <a:spcBef>
                <a:spcPts val="1001"/>
              </a:spcBef>
              <a:spcAft>
                <a:spcPts val="0"/>
              </a:spcAft>
              <a:buSzPts val="2400"/>
              <a:buChar char="▻"/>
              <a:defRPr/>
            </a:lvl6pPr>
            <a:lvl7pPr marL="3200240" lvl="6" indent="-380982">
              <a:spcBef>
                <a:spcPts val="1001"/>
              </a:spcBef>
              <a:spcAft>
                <a:spcPts val="0"/>
              </a:spcAft>
              <a:buSzPts val="2400"/>
              <a:buChar char="▻"/>
              <a:defRPr/>
            </a:lvl7pPr>
            <a:lvl8pPr marL="3657417" lvl="7" indent="-380982">
              <a:spcBef>
                <a:spcPts val="1001"/>
              </a:spcBef>
              <a:spcAft>
                <a:spcPts val="0"/>
              </a:spcAft>
              <a:buSzPts val="2400"/>
              <a:buChar char="▻"/>
              <a:defRPr/>
            </a:lvl8pPr>
            <a:lvl9pPr marL="4114594" lvl="8" indent="-380982">
              <a:spcBef>
                <a:spcPts val="1001"/>
              </a:spcBef>
              <a:spcAft>
                <a:spcPts val="1001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2" y="4636500"/>
            <a:ext cx="1487401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3"/>
            <a:ext cx="7072431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3" y="4472726"/>
            <a:ext cx="2202831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6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7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77" lvl="0" indent="-355582">
              <a:spcBef>
                <a:spcPts val="601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354" lvl="1" indent="-355582">
              <a:spcBef>
                <a:spcPts val="1001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531" lvl="2" indent="-355582">
              <a:spcBef>
                <a:spcPts val="1001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709" lvl="3" indent="-355582">
              <a:spcBef>
                <a:spcPts val="1001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5886" lvl="4" indent="-355582">
              <a:spcBef>
                <a:spcPts val="1001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063" lvl="5" indent="-355582">
              <a:spcBef>
                <a:spcPts val="1001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240" lvl="6" indent="-355582">
              <a:spcBef>
                <a:spcPts val="1001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417" lvl="7" indent="-355582">
              <a:spcBef>
                <a:spcPts val="1001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594" lvl="8" indent="-355582">
              <a:spcBef>
                <a:spcPts val="1001"/>
              </a:spcBef>
              <a:spcAft>
                <a:spcPts val="1001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77" lvl="0" indent="-355582">
              <a:spcBef>
                <a:spcPts val="601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354" lvl="1" indent="-355582">
              <a:spcBef>
                <a:spcPts val="1001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531" lvl="2" indent="-355582">
              <a:spcBef>
                <a:spcPts val="1001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709" lvl="3" indent="-355582">
              <a:spcBef>
                <a:spcPts val="1001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5886" lvl="4" indent="-355582">
              <a:spcBef>
                <a:spcPts val="1001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063" lvl="5" indent="-355582">
              <a:spcBef>
                <a:spcPts val="1001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240" lvl="6" indent="-355582">
              <a:spcBef>
                <a:spcPts val="1001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417" lvl="7" indent="-355582">
              <a:spcBef>
                <a:spcPts val="1001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594" lvl="8" indent="-355582">
              <a:spcBef>
                <a:spcPts val="1001"/>
              </a:spcBef>
              <a:spcAft>
                <a:spcPts val="1001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2" y="4636500"/>
            <a:ext cx="1487401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3"/>
            <a:ext cx="7072431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3" y="4472726"/>
            <a:ext cx="2202831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6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2" y="4636500"/>
            <a:ext cx="1487401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6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4" y="1327350"/>
            <a:ext cx="6132601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2" y="4636500"/>
            <a:ext cx="1487401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685804" y="1090753"/>
            <a:ext cx="5885121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TW" altLang="en-US" sz="4000" b="0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關於</a:t>
            </a:r>
            <a:r>
              <a:rPr lang="zh-TW" altLang="en-US" sz="3600" b="0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網路拍賣</a:t>
            </a:r>
            <a:r>
              <a:rPr lang="zh-TW" altLang="en-US" sz="4000" b="0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這檔事</a:t>
            </a:r>
            <a:endParaRPr sz="4000" b="0" dirty="0">
              <a:solidFill>
                <a:schemeClr val="accent3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Google Shape;184;p11">
            <a:extLst>
              <a:ext uri="{FF2B5EF4-FFF2-40B4-BE49-F238E27FC236}">
                <a16:creationId xmlns:a16="http://schemas.microsoft.com/office/drawing/2014/main" id="{1676B10A-E3B0-4287-8C2E-35CFE1B6715D}"/>
              </a:ext>
            </a:extLst>
          </p:cNvPr>
          <p:cNvSpPr txBox="1">
            <a:spLocks/>
          </p:cNvSpPr>
          <p:nvPr/>
        </p:nvSpPr>
        <p:spPr>
          <a:xfrm>
            <a:off x="147083" y="3872938"/>
            <a:ext cx="3418368" cy="1450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zh-TW" altLang="en-US" sz="24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自主學習計畫成果報告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34DD801-FBC6-43FD-8F0E-1ED0ECFE4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335" y="3014332"/>
            <a:ext cx="858607" cy="85860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92786449-C45F-4232-AF4D-7D22B2941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0630" y="2402072"/>
            <a:ext cx="1224516" cy="1224516"/>
          </a:xfrm>
          <a:prstGeom prst="rect">
            <a:avLst/>
          </a:prstGeom>
        </p:spPr>
      </p:pic>
      <p:sp>
        <p:nvSpPr>
          <p:cNvPr id="8" name="Google Shape;184;p11">
            <a:extLst>
              <a:ext uri="{FF2B5EF4-FFF2-40B4-BE49-F238E27FC236}">
                <a16:creationId xmlns:a16="http://schemas.microsoft.com/office/drawing/2014/main" id="{C4A04849-6BD9-4A38-9D88-00ED34B5B706}"/>
              </a:ext>
            </a:extLst>
          </p:cNvPr>
          <p:cNvSpPr txBox="1">
            <a:spLocks/>
          </p:cNvSpPr>
          <p:nvPr/>
        </p:nvSpPr>
        <p:spPr>
          <a:xfrm>
            <a:off x="4770474" y="4683517"/>
            <a:ext cx="5266661" cy="3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US" altLang="zh-TW" sz="1600" b="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Presented by  </a:t>
            </a:r>
            <a:r>
              <a:rPr lang="en-US" altLang="zh-TW" sz="24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11638</a:t>
            </a:r>
            <a:r>
              <a:rPr lang="zh-TW" altLang="en-US" sz="24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董南湖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  <p:sp>
        <p:nvSpPr>
          <p:cNvPr id="4" name="Google Shape;579;p37"/>
          <p:cNvSpPr txBox="1">
            <a:spLocks noGrp="1"/>
          </p:cNvSpPr>
          <p:nvPr>
            <p:ph type="title"/>
          </p:nvPr>
        </p:nvSpPr>
        <p:spPr>
          <a:xfrm>
            <a:off x="551519" y="203390"/>
            <a:ext cx="5258400" cy="766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主題一  學習製作廣告</a:t>
            </a:r>
            <a:endParaRPr sz="3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內容版面配置區 3"/>
          <p:cNvPicPr>
            <a:picLocks noChangeAspect="1"/>
          </p:cNvPicPr>
          <p:nvPr/>
        </p:nvPicPr>
        <p:blipFill rotWithShape="1">
          <a:blip r:embed="rId2"/>
          <a:srcRect l="47569" t="62320" r="26863" b="21115"/>
          <a:stretch/>
        </p:blipFill>
        <p:spPr>
          <a:xfrm>
            <a:off x="1312644" y="1537278"/>
            <a:ext cx="5579913" cy="309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0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sp>
        <p:nvSpPr>
          <p:cNvPr id="6" name="Google Shape;579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主題一  學習製作廣告</a:t>
            </a:r>
            <a:endParaRPr sz="3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內容版面配置區 3"/>
          <p:cNvPicPr>
            <a:picLocks noChangeAspect="1"/>
          </p:cNvPicPr>
          <p:nvPr/>
        </p:nvPicPr>
        <p:blipFill rotWithShape="1">
          <a:blip r:embed="rId2"/>
          <a:srcRect l="28093" t="33345" r="26616" b="21999"/>
          <a:stretch/>
        </p:blipFill>
        <p:spPr>
          <a:xfrm>
            <a:off x="105104" y="1368984"/>
            <a:ext cx="6968107" cy="377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4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p:sp>
        <p:nvSpPr>
          <p:cNvPr id="4" name="Google Shape;579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主題一  學習製作廣告</a:t>
            </a:r>
            <a:endParaRPr sz="3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內容版面配置區 3"/>
          <p:cNvPicPr>
            <a:picLocks noChangeAspect="1"/>
          </p:cNvPicPr>
          <p:nvPr/>
        </p:nvPicPr>
        <p:blipFill rotWithShape="1">
          <a:blip r:embed="rId2"/>
          <a:srcRect l="28340" t="38162" r="26863" b="17621"/>
          <a:stretch/>
        </p:blipFill>
        <p:spPr>
          <a:xfrm>
            <a:off x="336334" y="1342829"/>
            <a:ext cx="6848735" cy="380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4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p:sp>
        <p:nvSpPr>
          <p:cNvPr id="4" name="Google Shape;579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主題一  學習製作廣告</a:t>
            </a:r>
            <a:endParaRPr sz="3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內容版面配置區 3"/>
          <p:cNvPicPr>
            <a:picLocks noChangeAspect="1"/>
          </p:cNvPicPr>
          <p:nvPr/>
        </p:nvPicPr>
        <p:blipFill rotWithShape="1">
          <a:blip r:embed="rId2"/>
          <a:srcRect l="29078" t="41663" r="26863" b="14557"/>
          <a:stretch/>
        </p:blipFill>
        <p:spPr>
          <a:xfrm>
            <a:off x="814274" y="1301635"/>
            <a:ext cx="6894788" cy="375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2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/>
          </a:p>
        </p:txBody>
      </p:sp>
      <p:sp>
        <p:nvSpPr>
          <p:cNvPr id="4" name="Google Shape;579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主題二  買低賣高</a:t>
            </a:r>
            <a:endParaRPr sz="3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50983" t="31642" r="21158" b="20312"/>
          <a:stretch/>
        </p:blipFill>
        <p:spPr>
          <a:xfrm>
            <a:off x="1051037" y="1411977"/>
            <a:ext cx="5906815" cy="373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4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  <p:sp>
        <p:nvSpPr>
          <p:cNvPr id="4" name="Google Shape;579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主題二  買低賣高</a:t>
            </a:r>
            <a:endParaRPr sz="3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內容版面配置區 3"/>
          <p:cNvPicPr>
            <a:picLocks noChangeAspect="1"/>
          </p:cNvPicPr>
          <p:nvPr/>
        </p:nvPicPr>
        <p:blipFill rotWithShape="1">
          <a:blip r:embed="rId2"/>
          <a:srcRect l="33263" t="39474" r="32278" b="25502"/>
          <a:stretch/>
        </p:blipFill>
        <p:spPr>
          <a:xfrm>
            <a:off x="141516" y="1328057"/>
            <a:ext cx="7030811" cy="381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8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/>
          </a:p>
        </p:txBody>
      </p:sp>
      <p:sp>
        <p:nvSpPr>
          <p:cNvPr id="4" name="Google Shape;579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主題二  買低賣高</a:t>
            </a:r>
            <a:endParaRPr sz="3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內容版面配置區 3"/>
          <p:cNvPicPr>
            <a:picLocks noChangeAspect="1"/>
          </p:cNvPicPr>
          <p:nvPr/>
        </p:nvPicPr>
        <p:blipFill rotWithShape="1">
          <a:blip r:embed="rId2"/>
          <a:srcRect l="33016" t="35097" r="31540" b="29441"/>
          <a:stretch/>
        </p:blipFill>
        <p:spPr>
          <a:xfrm>
            <a:off x="587829" y="1470873"/>
            <a:ext cx="6302831" cy="354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/>
          </a:p>
        </p:txBody>
      </p:sp>
      <p:sp>
        <p:nvSpPr>
          <p:cNvPr id="4" name="Google Shape;579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主題二  買低賣高</a:t>
            </a:r>
            <a:endParaRPr sz="3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內容版面配置區 3"/>
          <p:cNvPicPr>
            <a:picLocks noChangeAspect="1"/>
          </p:cNvPicPr>
          <p:nvPr/>
        </p:nvPicPr>
        <p:blipFill rotWithShape="1">
          <a:blip r:embed="rId2"/>
          <a:srcRect l="33754" t="38161" r="32032" b="26815"/>
          <a:stretch/>
        </p:blipFill>
        <p:spPr>
          <a:xfrm>
            <a:off x="435430" y="1224334"/>
            <a:ext cx="6476999" cy="372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0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/>
          </a:p>
        </p:txBody>
      </p:sp>
      <p:sp>
        <p:nvSpPr>
          <p:cNvPr id="4" name="Google Shape;579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主題三  議價</a:t>
            </a:r>
            <a:endParaRPr sz="3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內容版面配置區 3"/>
          <p:cNvPicPr>
            <a:picLocks noChangeAspect="1"/>
          </p:cNvPicPr>
          <p:nvPr/>
        </p:nvPicPr>
        <p:blipFill rotWithShape="1">
          <a:blip r:embed="rId2"/>
          <a:srcRect l="34986" t="42274" r="32524" b="31631"/>
          <a:stretch/>
        </p:blipFill>
        <p:spPr>
          <a:xfrm>
            <a:off x="598717" y="1355414"/>
            <a:ext cx="7615647" cy="343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0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/>
          </a:p>
        </p:txBody>
      </p:sp>
      <p:sp>
        <p:nvSpPr>
          <p:cNvPr id="4" name="Google Shape;579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主題三  議價</a:t>
            </a:r>
            <a:endParaRPr sz="3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內容版面配置區 3"/>
          <p:cNvPicPr>
            <a:picLocks noChangeAspect="1"/>
          </p:cNvPicPr>
          <p:nvPr/>
        </p:nvPicPr>
        <p:blipFill rotWithShape="1">
          <a:blip r:embed="rId2"/>
          <a:srcRect l="33755" t="36848" r="32278" b="28129"/>
          <a:stretch/>
        </p:blipFill>
        <p:spPr>
          <a:xfrm>
            <a:off x="446043" y="1272816"/>
            <a:ext cx="6525092" cy="378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9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6" y="392576"/>
            <a:ext cx="5258400" cy="7662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自主學習流程</a:t>
            </a:r>
            <a:endParaRPr sz="3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0" name="Google Shape;190;p12"/>
          <p:cNvSpPr txBox="1">
            <a:spLocks noGrp="1"/>
          </p:cNvSpPr>
          <p:nvPr>
            <p:ph type="body" idx="2"/>
          </p:nvPr>
        </p:nvSpPr>
        <p:spPr>
          <a:xfrm>
            <a:off x="73819" y="2369995"/>
            <a:ext cx="1350639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zh-TW" altLang="en-US" sz="4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規劃階段</a:t>
            </a:r>
            <a:endParaRPr sz="44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2" y="4636501"/>
            <a:ext cx="1487401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6" y="574117"/>
            <a:ext cx="309041" cy="403124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</p:grpSp>
      <p:pic>
        <p:nvPicPr>
          <p:cNvPr id="7" name="圖片 6">
            <a:extLst>
              <a:ext uri="{FF2B5EF4-FFF2-40B4-BE49-F238E27FC236}">
                <a16:creationId xmlns:a16="http://schemas.microsoft.com/office/drawing/2014/main" id="{D05264FF-5C10-491F-A5C8-050379C0B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568" y="2773527"/>
            <a:ext cx="766201" cy="766201"/>
          </a:xfrm>
          <a:prstGeom prst="rect">
            <a:avLst/>
          </a:prstGeom>
        </p:spPr>
      </p:pic>
      <p:sp>
        <p:nvSpPr>
          <p:cNvPr id="28" name="Google Shape;190;p12">
            <a:extLst>
              <a:ext uri="{FF2B5EF4-FFF2-40B4-BE49-F238E27FC236}">
                <a16:creationId xmlns:a16="http://schemas.microsoft.com/office/drawing/2014/main" id="{2469B70F-4199-44B7-8098-C9AA57BD557C}"/>
              </a:ext>
            </a:extLst>
          </p:cNvPr>
          <p:cNvSpPr txBox="1">
            <a:spLocks/>
          </p:cNvSpPr>
          <p:nvPr/>
        </p:nvSpPr>
        <p:spPr>
          <a:xfrm>
            <a:off x="2224011" y="2360279"/>
            <a:ext cx="1350639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None/>
            </a:pPr>
            <a:r>
              <a:rPr lang="zh-TW" altLang="en-US" sz="4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表現階段</a:t>
            </a:r>
          </a:p>
        </p:txBody>
      </p:sp>
      <p:sp>
        <p:nvSpPr>
          <p:cNvPr id="29" name="Google Shape;190;p12">
            <a:extLst>
              <a:ext uri="{FF2B5EF4-FFF2-40B4-BE49-F238E27FC236}">
                <a16:creationId xmlns:a16="http://schemas.microsoft.com/office/drawing/2014/main" id="{837FB542-6E86-4AF5-A5F2-AC9EB35375B6}"/>
              </a:ext>
            </a:extLst>
          </p:cNvPr>
          <p:cNvSpPr txBox="1">
            <a:spLocks/>
          </p:cNvSpPr>
          <p:nvPr/>
        </p:nvSpPr>
        <p:spPr>
          <a:xfrm>
            <a:off x="4656363" y="2330128"/>
            <a:ext cx="1350639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None/>
            </a:pPr>
            <a:r>
              <a:rPr lang="zh-TW" altLang="en-US" sz="4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成果展現</a:t>
            </a:r>
          </a:p>
        </p:txBody>
      </p:sp>
      <p:sp>
        <p:nvSpPr>
          <p:cNvPr id="30" name="Google Shape;190;p12">
            <a:extLst>
              <a:ext uri="{FF2B5EF4-FFF2-40B4-BE49-F238E27FC236}">
                <a16:creationId xmlns:a16="http://schemas.microsoft.com/office/drawing/2014/main" id="{FF0C3409-A621-497E-B3DF-A007D66B9C2C}"/>
              </a:ext>
            </a:extLst>
          </p:cNvPr>
          <p:cNvSpPr txBox="1">
            <a:spLocks/>
          </p:cNvSpPr>
          <p:nvPr/>
        </p:nvSpPr>
        <p:spPr>
          <a:xfrm>
            <a:off x="7092114" y="2360279"/>
            <a:ext cx="1350639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None/>
            </a:pPr>
            <a:r>
              <a:rPr lang="zh-TW" altLang="en-US" sz="4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結論反思</a:t>
            </a:r>
          </a:p>
        </p:txBody>
      </p:sp>
      <p:pic>
        <p:nvPicPr>
          <p:cNvPr id="31" name="圖片 30">
            <a:extLst>
              <a:ext uri="{FF2B5EF4-FFF2-40B4-BE49-F238E27FC236}">
                <a16:creationId xmlns:a16="http://schemas.microsoft.com/office/drawing/2014/main" id="{BF93CDFC-936F-40AF-9DF3-A2097D76C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693" y="2773527"/>
            <a:ext cx="766201" cy="766201"/>
          </a:xfrm>
          <a:prstGeom prst="rect">
            <a:avLst/>
          </a:prstGeom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id="{2099FC04-3C46-453A-AE4B-4846E2043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241" y="2871899"/>
            <a:ext cx="766201" cy="766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/>
          </a:p>
        </p:txBody>
      </p:sp>
      <p:sp>
        <p:nvSpPr>
          <p:cNvPr id="4" name="Google Shape;579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主題三  議價</a:t>
            </a:r>
            <a:endParaRPr sz="3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內容版面配置區 3"/>
          <p:cNvPicPr>
            <a:picLocks noChangeAspect="1"/>
          </p:cNvPicPr>
          <p:nvPr/>
        </p:nvPicPr>
        <p:blipFill rotWithShape="1">
          <a:blip r:embed="rId2"/>
          <a:srcRect l="33508" t="38161" r="30063" b="27253"/>
          <a:stretch/>
        </p:blipFill>
        <p:spPr>
          <a:xfrm>
            <a:off x="252361" y="1158777"/>
            <a:ext cx="6852635" cy="382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1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/>
          </a:p>
        </p:txBody>
      </p:sp>
      <p:sp>
        <p:nvSpPr>
          <p:cNvPr id="4" name="Google Shape;579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主題三  議價</a:t>
            </a:r>
            <a:endParaRPr sz="3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內容版面配置區 3"/>
          <p:cNvPicPr>
            <a:picLocks noChangeAspect="1"/>
          </p:cNvPicPr>
          <p:nvPr/>
        </p:nvPicPr>
        <p:blipFill rotWithShape="1">
          <a:blip r:embed="rId2"/>
          <a:srcRect l="33262" t="39474" r="31785" b="26815"/>
          <a:stretch/>
        </p:blipFill>
        <p:spPr>
          <a:xfrm>
            <a:off x="170418" y="1158776"/>
            <a:ext cx="7348452" cy="398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0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22</a:t>
            </a:fld>
            <a:endParaRPr lang="en"/>
          </a:p>
        </p:txBody>
      </p:sp>
      <p:sp>
        <p:nvSpPr>
          <p:cNvPr id="4" name="Google Shape;579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主題四  連結</a:t>
            </a:r>
            <a:endParaRPr sz="3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t="32075"/>
          <a:stretch/>
        </p:blipFill>
        <p:spPr>
          <a:xfrm>
            <a:off x="162534" y="1316912"/>
            <a:ext cx="8621060" cy="363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0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23</a:t>
            </a:fld>
            <a:endParaRPr lang="en"/>
          </a:p>
        </p:txBody>
      </p:sp>
      <p:sp>
        <p:nvSpPr>
          <p:cNvPr id="4" name="Google Shape;579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主題四  連結</a:t>
            </a:r>
            <a:endParaRPr sz="3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內容版面配置區 3"/>
          <p:cNvPicPr>
            <a:picLocks noChangeAspect="1"/>
          </p:cNvPicPr>
          <p:nvPr/>
        </p:nvPicPr>
        <p:blipFill rotWithShape="1">
          <a:blip r:embed="rId2"/>
          <a:srcRect l="18494" t="20649" r="19232" b="21561"/>
          <a:stretch/>
        </p:blipFill>
        <p:spPr>
          <a:xfrm>
            <a:off x="536030" y="1277623"/>
            <a:ext cx="6373349" cy="351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0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6"/>
          <p:cNvSpPr txBox="1">
            <a:spLocks noGrp="1"/>
          </p:cNvSpPr>
          <p:nvPr>
            <p:ph type="ctrTitle"/>
          </p:nvPr>
        </p:nvSpPr>
        <p:spPr>
          <a:xfrm>
            <a:off x="463525" y="2871150"/>
            <a:ext cx="4094400" cy="11598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成果展現</a:t>
            </a:r>
            <a:endParaRPr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57" name="Google Shape;557;p36"/>
          <p:cNvSpPr txBox="1">
            <a:spLocks noGrp="1"/>
          </p:cNvSpPr>
          <p:nvPr>
            <p:ph type="subTitle" idx="1"/>
          </p:nvPr>
        </p:nvSpPr>
        <p:spPr>
          <a:xfrm>
            <a:off x="463525" y="4166837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001"/>
              </a:spcAft>
            </a:pPr>
            <a:r>
              <a:rPr lang="en-US" altLang="zh-TW" dirty="0"/>
              <a:t>My result, my work.</a:t>
            </a:r>
            <a:endParaRPr dirty="0"/>
          </a:p>
        </p:txBody>
      </p:sp>
      <p:sp>
        <p:nvSpPr>
          <p:cNvPr id="558" name="Google Shape;558;p36"/>
          <p:cNvSpPr txBox="1"/>
          <p:nvPr/>
        </p:nvSpPr>
        <p:spPr>
          <a:xfrm>
            <a:off x="463525" y="3"/>
            <a:ext cx="2181600" cy="3136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altLang="zh-TW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</a:t>
            </a:r>
            <a:endParaRPr sz="3001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29010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6" y="392576"/>
            <a:ext cx="5492400" cy="7662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學習成果</a:t>
            </a:r>
            <a:endParaRPr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2" y="4636501"/>
            <a:ext cx="1487401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25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20" y="590920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</p:grpSp>
      <p:sp>
        <p:nvSpPr>
          <p:cNvPr id="11" name="Google Shape;237;p16">
            <a:extLst>
              <a:ext uri="{FF2B5EF4-FFF2-40B4-BE49-F238E27FC236}">
                <a16:creationId xmlns:a16="http://schemas.microsoft.com/office/drawing/2014/main" id="{0369116E-5486-41FF-BFDE-6A7C9526C8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70221" y="2355825"/>
            <a:ext cx="6530267" cy="15240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學習運用網路交易買賣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</a:pPr>
            <a:endParaRPr lang="en-US" altLang="zh-TW" b="1" dirty="0"/>
          </a:p>
          <a:p>
            <a:pPr>
              <a:spcBef>
                <a:spcPts val="0"/>
              </a:spcBef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打造個人特色商店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</a:pPr>
            <a:endParaRPr lang="en-US" altLang="zh-TW" b="1" dirty="0"/>
          </a:p>
          <a:p>
            <a:pPr>
              <a:spcBef>
                <a:spcPts val="0"/>
              </a:spcBef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學習運用網路資源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110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6" y="392576"/>
            <a:ext cx="5492400" cy="7662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學習成果</a:t>
            </a:r>
            <a:endParaRPr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2" y="4636501"/>
            <a:ext cx="1487401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26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20" y="590920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</p:grpSp>
      <p:sp>
        <p:nvSpPr>
          <p:cNvPr id="11" name="Google Shape;237;p16">
            <a:extLst>
              <a:ext uri="{FF2B5EF4-FFF2-40B4-BE49-F238E27FC236}">
                <a16:creationId xmlns:a16="http://schemas.microsoft.com/office/drawing/2014/main" id="{0369116E-5486-41FF-BFDE-6A7C9526C8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87735" y="2433796"/>
            <a:ext cx="6530267" cy="15240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zh-TW" altLang="en-US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學習運用網路交易買賣</a:t>
            </a:r>
            <a:endParaRPr lang="en-US" altLang="zh-TW" b="1" dirty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</a:pPr>
            <a:endParaRPr lang="en-US" altLang="zh-TW" b="1" dirty="0">
              <a:solidFill>
                <a:schemeClr val="accent4"/>
              </a:solidFill>
            </a:endParaRPr>
          </a:p>
          <a:p>
            <a:pPr>
              <a:spcBef>
                <a:spcPts val="0"/>
              </a:spcBef>
            </a:pPr>
            <a:r>
              <a:rPr lang="zh-TW" altLang="en-US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打造個人特色商店</a:t>
            </a:r>
            <a:endParaRPr lang="en-US" altLang="zh-TW" b="1" dirty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</a:pPr>
            <a:endParaRPr lang="en-US" altLang="zh-TW" b="1" dirty="0">
              <a:solidFill>
                <a:schemeClr val="accent4"/>
              </a:solidFill>
            </a:endParaRPr>
          </a:p>
          <a:p>
            <a:pPr>
              <a:spcBef>
                <a:spcPts val="0"/>
              </a:spcBef>
            </a:pPr>
            <a:r>
              <a:rPr lang="zh-TW" altLang="en-US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學習運用網路資源</a:t>
            </a:r>
            <a:endParaRPr lang="en-US" altLang="zh-TW" b="1" dirty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0D85D36A-9F8D-4A35-8707-00F075EFD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32" y="2053810"/>
            <a:ext cx="1142027" cy="1142027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1E5FA4F0-50A4-4AE1-B704-3DB2CC4E8AF7}"/>
              </a:ext>
            </a:extLst>
          </p:cNvPr>
          <p:cNvSpPr txBox="1"/>
          <p:nvPr/>
        </p:nvSpPr>
        <p:spPr>
          <a:xfrm>
            <a:off x="1729565" y="3253693"/>
            <a:ext cx="2558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8A3E"/>
                </a:solidFill>
              </a:rPr>
              <a:t>全數達成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4548E11F-3DF9-4DD3-AB35-FD45759FCB34}"/>
              </a:ext>
            </a:extLst>
          </p:cNvPr>
          <p:cNvSpPr txBox="1"/>
          <p:nvPr/>
        </p:nvSpPr>
        <p:spPr>
          <a:xfrm>
            <a:off x="5812466" y="1708300"/>
            <a:ext cx="2083983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1" dirty="0"/>
              <a:t>	</a:t>
            </a:r>
            <a:endParaRPr lang="zh-TW" altLang="en-US" sz="1401" dirty="0"/>
          </a:p>
        </p:txBody>
      </p:sp>
      <p:sp>
        <p:nvSpPr>
          <p:cNvPr id="26" name="Google Shape;237;p16">
            <a:extLst>
              <a:ext uri="{FF2B5EF4-FFF2-40B4-BE49-F238E27FC236}">
                <a16:creationId xmlns:a16="http://schemas.microsoft.com/office/drawing/2014/main" id="{419B8E71-C73D-4B0B-9007-7768255D94A4}"/>
              </a:ext>
            </a:extLst>
          </p:cNvPr>
          <p:cNvSpPr txBox="1">
            <a:spLocks/>
          </p:cNvSpPr>
          <p:nvPr/>
        </p:nvSpPr>
        <p:spPr>
          <a:xfrm>
            <a:off x="5652040" y="2284245"/>
            <a:ext cx="2244409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76197" indent="0">
              <a:spcBef>
                <a:spcPts val="0"/>
              </a:spcBef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成功賣出商品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Google Shape;237;p16">
            <a:extLst>
              <a:ext uri="{FF2B5EF4-FFF2-40B4-BE49-F238E27FC236}">
                <a16:creationId xmlns:a16="http://schemas.microsoft.com/office/drawing/2014/main" id="{4596B152-60EF-4D12-A169-F8A7E9814A75}"/>
              </a:ext>
            </a:extLst>
          </p:cNvPr>
          <p:cNvSpPr txBox="1">
            <a:spLocks/>
          </p:cNvSpPr>
          <p:nvPr/>
        </p:nvSpPr>
        <p:spPr>
          <a:xfrm>
            <a:off x="5652039" y="3027191"/>
            <a:ext cx="2797632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76197" indent="0">
              <a:spcBef>
                <a:spcPts val="0"/>
              </a:spcBef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獨一無二的店舖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Google Shape;237;p16">
            <a:extLst>
              <a:ext uri="{FF2B5EF4-FFF2-40B4-BE49-F238E27FC236}">
                <a16:creationId xmlns:a16="http://schemas.microsoft.com/office/drawing/2014/main" id="{0BC015DB-1BB3-4289-A5FB-CE8A999CAD82}"/>
              </a:ext>
            </a:extLst>
          </p:cNvPr>
          <p:cNvSpPr txBox="1">
            <a:spLocks/>
          </p:cNvSpPr>
          <p:nvPr/>
        </p:nvSpPr>
        <p:spPr>
          <a:xfrm>
            <a:off x="5732253" y="3750475"/>
            <a:ext cx="2244409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76197" indent="0">
              <a:spcBef>
                <a:spcPts val="0"/>
              </a:spcBef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YouTube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宣傳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9CA60E72-1174-4A00-B80B-2E4C9A85A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381" y="2281527"/>
            <a:ext cx="299100" cy="299100"/>
          </a:xfrm>
          <a:prstGeom prst="rect">
            <a:avLst/>
          </a:prstGeom>
        </p:spPr>
      </p:pic>
      <p:pic>
        <p:nvPicPr>
          <p:cNvPr id="30" name="圖片 29">
            <a:extLst>
              <a:ext uri="{FF2B5EF4-FFF2-40B4-BE49-F238E27FC236}">
                <a16:creationId xmlns:a16="http://schemas.microsoft.com/office/drawing/2014/main" id="{35BED0E4-759A-41EB-824C-92994AED2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529" y="3027191"/>
            <a:ext cx="299100" cy="299100"/>
          </a:xfrm>
          <a:prstGeom prst="rect">
            <a:avLst/>
          </a:prstGeom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E72D7911-3AB1-4601-8CB8-AE8E7D15E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257" y="3808332"/>
            <a:ext cx="299100" cy="2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2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6"/>
          <p:cNvSpPr txBox="1">
            <a:spLocks noGrp="1"/>
          </p:cNvSpPr>
          <p:nvPr>
            <p:ph type="ctrTitle"/>
          </p:nvPr>
        </p:nvSpPr>
        <p:spPr>
          <a:xfrm>
            <a:off x="463525" y="2871150"/>
            <a:ext cx="4094400" cy="11598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結論反思</a:t>
            </a:r>
            <a:endParaRPr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57" name="Google Shape;557;p36"/>
          <p:cNvSpPr txBox="1">
            <a:spLocks noGrp="1"/>
          </p:cNvSpPr>
          <p:nvPr>
            <p:ph type="subTitle" idx="1"/>
          </p:nvPr>
        </p:nvSpPr>
        <p:spPr>
          <a:xfrm>
            <a:off x="597925" y="4173925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001"/>
              </a:spcAft>
            </a:pPr>
            <a:r>
              <a:rPr lang="en-US" altLang="zh-TW" dirty="0"/>
              <a:t>Reflect.</a:t>
            </a:r>
            <a:endParaRPr dirty="0"/>
          </a:p>
        </p:txBody>
      </p:sp>
      <p:sp>
        <p:nvSpPr>
          <p:cNvPr id="558" name="Google Shape;558;p36"/>
          <p:cNvSpPr txBox="1"/>
          <p:nvPr/>
        </p:nvSpPr>
        <p:spPr>
          <a:xfrm>
            <a:off x="463525" y="3"/>
            <a:ext cx="2181600" cy="3136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altLang="zh-TW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</a:t>
            </a:r>
            <a:endParaRPr sz="3001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71323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"/>
          <p:cNvSpPr txBox="1">
            <a:spLocks noGrp="1"/>
          </p:cNvSpPr>
          <p:nvPr>
            <p:ph type="body" idx="1"/>
          </p:nvPr>
        </p:nvSpPr>
        <p:spPr>
          <a:xfrm>
            <a:off x="936103" y="1634394"/>
            <a:ext cx="5090700" cy="27450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zh-TW" altLang="en-US" b="1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這次，我學到的是解決問題的方法。一路上的難關，我一個個克服。</a:t>
            </a:r>
            <a:endParaRPr b="1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0" name="Google Shape;230;p15"/>
          <p:cNvSpPr txBox="1">
            <a:spLocks noGrp="1"/>
          </p:cNvSpPr>
          <p:nvPr>
            <p:ph type="sldNum" idx="4294967295"/>
          </p:nvPr>
        </p:nvSpPr>
        <p:spPr>
          <a:xfrm>
            <a:off x="7618002" y="4636501"/>
            <a:ext cx="1487401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28</a:t>
            </a:fld>
            <a:endParaRPr/>
          </a:p>
        </p:txBody>
      </p:sp>
      <p:sp>
        <p:nvSpPr>
          <p:cNvPr id="231" name="Google Shape;231;p15"/>
          <p:cNvSpPr txBox="1">
            <a:spLocks noGrp="1"/>
          </p:cNvSpPr>
          <p:nvPr>
            <p:ph type="sldNum" idx="12"/>
          </p:nvPr>
        </p:nvSpPr>
        <p:spPr>
          <a:xfrm>
            <a:off x="7618002" y="4636501"/>
            <a:ext cx="1487401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463525" y="2871150"/>
            <a:ext cx="4094400" cy="11598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規劃階段</a:t>
            </a:r>
            <a:endParaRPr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2" name="Google Shape;222;p14"/>
          <p:cNvSpPr txBox="1">
            <a:spLocks noGrp="1"/>
          </p:cNvSpPr>
          <p:nvPr>
            <p:ph type="subTitle" idx="1"/>
          </p:nvPr>
        </p:nvSpPr>
        <p:spPr>
          <a:xfrm>
            <a:off x="463525" y="3975450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001"/>
              </a:spcAft>
            </a:pPr>
            <a:r>
              <a:rPr lang="en" dirty="0"/>
              <a:t>Let’s start with the first step.</a:t>
            </a:r>
            <a:endParaRPr dirty="0"/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2" y="4636501"/>
            <a:ext cx="1487401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 dirty="0"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3"/>
            <a:ext cx="2181600" cy="3136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  <a:endParaRPr sz="3001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40"/>
          <p:cNvSpPr txBox="1">
            <a:spLocks noGrp="1"/>
          </p:cNvSpPr>
          <p:nvPr>
            <p:ph type="title"/>
          </p:nvPr>
        </p:nvSpPr>
        <p:spPr>
          <a:xfrm>
            <a:off x="814276" y="392576"/>
            <a:ext cx="5258400" cy="7662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zh-TW" sz="28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SWOT</a:t>
            </a:r>
            <a:r>
              <a:rPr lang="zh-TW" altLang="en-US" sz="28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</a:t>
            </a:r>
            <a:endParaRPr sz="2800" dirty="0"/>
          </a:p>
        </p:txBody>
      </p:sp>
      <p:sp>
        <p:nvSpPr>
          <p:cNvPr id="649" name="Google Shape;649;p40"/>
          <p:cNvSpPr txBox="1">
            <a:spLocks noGrp="1"/>
          </p:cNvSpPr>
          <p:nvPr>
            <p:ph type="sldNum" idx="12"/>
          </p:nvPr>
        </p:nvSpPr>
        <p:spPr>
          <a:xfrm>
            <a:off x="7618002" y="4636501"/>
            <a:ext cx="1487401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  <p:sp>
        <p:nvSpPr>
          <p:cNvPr id="650" name="Google Shape;650;p40"/>
          <p:cNvSpPr/>
          <p:nvPr/>
        </p:nvSpPr>
        <p:spPr>
          <a:xfrm>
            <a:off x="874501" y="1439828"/>
            <a:ext cx="3630601" cy="136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r>
              <a:rPr lang="en" sz="1401" b="1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STRENGTHS</a:t>
            </a:r>
          </a:p>
          <a:p>
            <a:endParaRPr sz="1401" b="1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76197">
              <a:buSzPts val="2400"/>
            </a:pPr>
            <a:r>
              <a:rPr lang="en-US" altLang="zh-TW" sz="140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// </a:t>
            </a:r>
            <a:r>
              <a:rPr lang="zh-TW" altLang="en-US" sz="140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對網路拍賣很有興趣</a:t>
            </a:r>
            <a:endParaRPr lang="en-US" altLang="zh-TW" sz="140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6197">
              <a:buSzPts val="2400"/>
            </a:pPr>
            <a:r>
              <a:rPr lang="en-US" altLang="zh-TW" sz="140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//</a:t>
            </a:r>
            <a:r>
              <a:rPr lang="zh-TW" altLang="en-US" sz="140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英語能力好</a:t>
            </a:r>
            <a:endParaRPr lang="en-US" altLang="zh-TW" sz="140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6197">
              <a:buSzPts val="2400"/>
            </a:pPr>
            <a:r>
              <a:rPr lang="en-US" altLang="zh-TW" sz="140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//</a:t>
            </a:r>
            <a:r>
              <a:rPr lang="zh-TW" altLang="en-US" sz="140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有自信、有理想</a:t>
            </a:r>
            <a:endParaRPr lang="en-US" altLang="zh-TW" sz="140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51" name="Google Shape;651;p40"/>
          <p:cNvSpPr/>
          <p:nvPr/>
        </p:nvSpPr>
        <p:spPr>
          <a:xfrm>
            <a:off x="4655166" y="1439828"/>
            <a:ext cx="3630601" cy="136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algn="r">
              <a:buClr>
                <a:schemeClr val="dk1"/>
              </a:buClr>
              <a:buSzPts val="1100"/>
            </a:pPr>
            <a:r>
              <a:rPr lang="en" sz="1401" b="1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WEAKNESSES</a:t>
            </a:r>
            <a:endParaRPr sz="1401" b="1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76197"/>
            <a:r>
              <a:rPr lang="en-US" altLang="zh-TW" sz="140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// </a:t>
            </a:r>
            <a:r>
              <a:rPr lang="zh-TW" altLang="en-US" sz="140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容易受同儕影響</a:t>
            </a:r>
            <a:endParaRPr lang="en-US" altLang="zh-TW" sz="140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6197"/>
            <a:r>
              <a:rPr lang="en-US" altLang="zh-TW" sz="140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//</a:t>
            </a:r>
            <a:r>
              <a:rPr lang="zh-TW" altLang="en-US" sz="140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做事拖延、不務實</a:t>
            </a:r>
            <a:endParaRPr lang="en-US" altLang="zh-TW" sz="140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6197"/>
            <a:r>
              <a:rPr lang="en-US" altLang="zh-TW" sz="140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//</a:t>
            </a:r>
            <a:r>
              <a:rPr lang="zh-TW" altLang="en-US" sz="140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國中不夠認真</a:t>
            </a:r>
            <a:endParaRPr lang="en-US" altLang="zh-TW" sz="140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52" name="Google Shape;652;p40"/>
          <p:cNvSpPr/>
          <p:nvPr/>
        </p:nvSpPr>
        <p:spPr>
          <a:xfrm>
            <a:off x="874501" y="2957599"/>
            <a:ext cx="3630601" cy="136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b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endParaRPr sz="1401" b="1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76197"/>
            <a:r>
              <a:rPr lang="en-US" altLang="zh-TW" sz="140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// </a:t>
            </a:r>
            <a:r>
              <a:rPr lang="zh-TW" altLang="en-US" sz="140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學校資源充足</a:t>
            </a:r>
            <a:endParaRPr lang="en-US" altLang="zh-TW" sz="140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6197"/>
            <a:r>
              <a:rPr lang="en-US" altLang="zh-TW" sz="140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//</a:t>
            </a:r>
            <a:r>
              <a:rPr lang="zh-TW" altLang="en-US" sz="140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有同學、老師幫忙</a:t>
            </a:r>
            <a:endParaRPr lang="en-US" altLang="zh-TW" sz="140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6197"/>
            <a:r>
              <a:rPr lang="en-US" altLang="zh-TW" sz="140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//</a:t>
            </a:r>
            <a:r>
              <a:rPr lang="zh-TW" altLang="en-US" sz="140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父母從事這方面工作</a:t>
            </a:r>
            <a:endParaRPr lang="en-US" altLang="zh-TW" sz="140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1"/>
              </a:spcBef>
              <a:spcAft>
                <a:spcPts val="601"/>
              </a:spcAft>
              <a:buClr>
                <a:schemeClr val="dk1"/>
              </a:buClr>
              <a:buSzPts val="1100"/>
            </a:pPr>
            <a:r>
              <a:rPr lang="en" sz="1401" b="1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OPPORTUNITIES</a:t>
            </a:r>
            <a:endParaRPr sz="1401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53" name="Google Shape;653;p40"/>
          <p:cNvSpPr/>
          <p:nvPr/>
        </p:nvSpPr>
        <p:spPr>
          <a:xfrm>
            <a:off x="4655166" y="2957599"/>
            <a:ext cx="3630601" cy="136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b" anchorCtr="0">
            <a:noAutofit/>
          </a:bodyPr>
          <a:lstStyle/>
          <a:p>
            <a:pPr marL="76197"/>
            <a:r>
              <a:rPr lang="en-US" altLang="zh-TW" sz="140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// </a:t>
            </a:r>
            <a:r>
              <a:rPr lang="zh-TW" altLang="en-US" sz="140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對網路拍賣很有興趣</a:t>
            </a:r>
            <a:endParaRPr lang="en-US" altLang="zh-TW" sz="140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6197"/>
            <a:r>
              <a:rPr lang="en-US" altLang="zh-TW" sz="140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//</a:t>
            </a:r>
            <a:r>
              <a:rPr lang="zh-TW" altLang="en-US" sz="140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英語能力好</a:t>
            </a:r>
            <a:endParaRPr lang="en-US" altLang="zh-TW" sz="140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6197"/>
            <a:r>
              <a:rPr lang="en-US" altLang="zh-TW" sz="140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//</a:t>
            </a:r>
            <a:r>
              <a:rPr lang="zh-TW" altLang="en-US" sz="140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有自信、有理想</a:t>
            </a:r>
            <a:endParaRPr lang="en-US" altLang="zh-TW" sz="140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spcBef>
                <a:spcPts val="601"/>
              </a:spcBef>
              <a:spcAft>
                <a:spcPts val="601"/>
              </a:spcAft>
            </a:pPr>
            <a:r>
              <a:rPr lang="en" sz="1401" b="1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THREATS</a:t>
            </a:r>
            <a:endParaRPr sz="1401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54" name="Google Shape;654;p40"/>
          <p:cNvSpPr/>
          <p:nvPr/>
        </p:nvSpPr>
        <p:spPr>
          <a:xfrm>
            <a:off x="3462828" y="1763480"/>
            <a:ext cx="2086201" cy="2086201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1"/>
          </a:p>
        </p:txBody>
      </p:sp>
      <p:sp>
        <p:nvSpPr>
          <p:cNvPr id="655" name="Google Shape;655;p40"/>
          <p:cNvSpPr/>
          <p:nvPr/>
        </p:nvSpPr>
        <p:spPr>
          <a:xfrm rot="5400000">
            <a:off x="3613242" y="1763480"/>
            <a:ext cx="2086201" cy="2086201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1"/>
          </a:p>
        </p:txBody>
      </p:sp>
      <p:sp>
        <p:nvSpPr>
          <p:cNvPr id="656" name="Google Shape;656;p40"/>
          <p:cNvSpPr/>
          <p:nvPr/>
        </p:nvSpPr>
        <p:spPr>
          <a:xfrm rot="10800000">
            <a:off x="3613242" y="1915070"/>
            <a:ext cx="2086201" cy="2086201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1"/>
          </a:p>
        </p:txBody>
      </p:sp>
      <p:sp>
        <p:nvSpPr>
          <p:cNvPr id="657" name="Google Shape;657;p40"/>
          <p:cNvSpPr/>
          <p:nvPr/>
        </p:nvSpPr>
        <p:spPr>
          <a:xfrm rot="-5400000">
            <a:off x="3462828" y="1915070"/>
            <a:ext cx="2086201" cy="2086201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1"/>
          </a:p>
        </p:txBody>
      </p:sp>
      <p:sp>
        <p:nvSpPr>
          <p:cNvPr id="658" name="Google Shape;658;p40"/>
          <p:cNvSpPr/>
          <p:nvPr/>
        </p:nvSpPr>
        <p:spPr>
          <a:xfrm>
            <a:off x="3949794" y="2198647"/>
            <a:ext cx="248409" cy="38913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1401" b="1">
                <a:solidFill>
                  <a:schemeClr val="lt1"/>
                </a:solidFill>
                <a:latin typeface="Roboto Condensed"/>
              </a:rPr>
              <a:t>S</a:t>
            </a:r>
          </a:p>
        </p:txBody>
      </p:sp>
      <p:sp>
        <p:nvSpPr>
          <p:cNvPr id="659" name="Google Shape;659;p40"/>
          <p:cNvSpPr/>
          <p:nvPr/>
        </p:nvSpPr>
        <p:spPr>
          <a:xfrm>
            <a:off x="4826385" y="2205311"/>
            <a:ext cx="376879" cy="37900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1401" b="1">
                <a:solidFill>
                  <a:schemeClr val="lt1"/>
                </a:solidFill>
                <a:latin typeface="Roboto Condensed"/>
              </a:rPr>
              <a:t>W</a:t>
            </a:r>
          </a:p>
        </p:txBody>
      </p:sp>
      <p:sp>
        <p:nvSpPr>
          <p:cNvPr id="660" name="Google Shape;660;p40"/>
          <p:cNvSpPr/>
          <p:nvPr/>
        </p:nvSpPr>
        <p:spPr>
          <a:xfrm>
            <a:off x="3919945" y="3153567"/>
            <a:ext cx="273463" cy="38913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1401" b="1">
                <a:solidFill>
                  <a:schemeClr val="lt1"/>
                </a:solidFill>
                <a:latin typeface="Roboto Condensed"/>
              </a:rPr>
              <a:t>O</a:t>
            </a:r>
          </a:p>
        </p:txBody>
      </p:sp>
      <p:sp>
        <p:nvSpPr>
          <p:cNvPr id="661" name="Google Shape;661;p40"/>
          <p:cNvSpPr/>
          <p:nvPr/>
        </p:nvSpPr>
        <p:spPr>
          <a:xfrm>
            <a:off x="4925004" y="3160231"/>
            <a:ext cx="262801" cy="37900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1401" b="1">
                <a:solidFill>
                  <a:schemeClr val="lt1"/>
                </a:solidFill>
                <a:latin typeface="Roboto Condensed"/>
              </a:rPr>
              <a:t>T</a:t>
            </a:r>
          </a:p>
        </p:txBody>
      </p:sp>
      <p:sp>
        <p:nvSpPr>
          <p:cNvPr id="662" name="Google Shape;662;p40"/>
          <p:cNvSpPr/>
          <p:nvPr/>
        </p:nvSpPr>
        <p:spPr>
          <a:xfrm>
            <a:off x="315227" y="623923"/>
            <a:ext cx="303511" cy="303511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6" y="392576"/>
            <a:ext cx="5492400" cy="7662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學習動機</a:t>
            </a:r>
            <a:endParaRPr sz="3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2" y="4636501"/>
            <a:ext cx="1487401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20" y="590920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</p:grpSp>
      <p:sp>
        <p:nvSpPr>
          <p:cNvPr id="11" name="Google Shape;237;p16">
            <a:extLst>
              <a:ext uri="{FF2B5EF4-FFF2-40B4-BE49-F238E27FC236}">
                <a16:creationId xmlns:a16="http://schemas.microsoft.com/office/drawing/2014/main" id="{87F3CCD6-67CA-4A44-A65F-287081261BFA}"/>
              </a:ext>
            </a:extLst>
          </p:cNvPr>
          <p:cNvSpPr txBox="1">
            <a:spLocks/>
          </p:cNvSpPr>
          <p:nvPr/>
        </p:nvSpPr>
        <p:spPr>
          <a:xfrm>
            <a:off x="1034450" y="1736291"/>
            <a:ext cx="5984463" cy="152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76197" indent="0">
              <a:spcBef>
                <a:spcPts val="0"/>
              </a:spcBef>
              <a:buNone/>
            </a:pPr>
            <a:r>
              <a:rPr lang="zh-TW" altLang="en-US" sz="180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某次網購發現有人拍賣二手商品，我也想試試</a:t>
            </a:r>
            <a:r>
              <a:rPr lang="en-US" altLang="zh-TW" sz="180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pPr marL="76197" indent="0">
              <a:spcBef>
                <a:spcPts val="0"/>
              </a:spcBef>
              <a:buNone/>
            </a:pPr>
            <a:r>
              <a:rPr lang="zh-TW" altLang="en-US" sz="180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所以，我就想</a:t>
            </a:r>
            <a:r>
              <a:rPr lang="en-US" altLang="zh-TW" sz="180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111895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6" y="392576"/>
            <a:ext cx="5492400" cy="7662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自主學習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計畫書</a:t>
            </a:r>
            <a:endParaRPr sz="3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2" y="4636501"/>
            <a:ext cx="1487401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20" y="590920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</p:grpSp>
      <p:pic>
        <p:nvPicPr>
          <p:cNvPr id="10" name="圖片 9">
            <a:extLst>
              <a:ext uri="{FF2B5EF4-FFF2-40B4-BE49-F238E27FC236}">
                <a16:creationId xmlns:a16="http://schemas.microsoft.com/office/drawing/2014/main" id="{F54C1D34-6818-4884-90C7-E1F17923A8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4" t="-4321" r="15324"/>
          <a:stretch/>
        </p:blipFill>
        <p:spPr>
          <a:xfrm rot="5400000">
            <a:off x="420014" y="1977281"/>
            <a:ext cx="3284041" cy="2495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內容版面配置區 3">
            <a:extLst>
              <a:ext uri="{FF2B5EF4-FFF2-40B4-BE49-F238E27FC236}">
                <a16:creationId xmlns:a16="http://schemas.microsoft.com/office/drawing/2014/main" id="{31DF5D6A-BFC7-4E52-BB6B-4D3F55EC54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9" t="-2128" r="12892"/>
          <a:stretch/>
        </p:blipFill>
        <p:spPr>
          <a:xfrm rot="5400000">
            <a:off x="3412568" y="1886277"/>
            <a:ext cx="3284041" cy="2677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283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6" y="392576"/>
            <a:ext cx="5492400" cy="7662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預期成效</a:t>
            </a:r>
            <a:endParaRPr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2" y="4636501"/>
            <a:ext cx="1487401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20" y="590920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</p:grpSp>
      <p:sp>
        <p:nvSpPr>
          <p:cNvPr id="11" name="Google Shape;237;p16">
            <a:extLst>
              <a:ext uri="{FF2B5EF4-FFF2-40B4-BE49-F238E27FC236}">
                <a16:creationId xmlns:a16="http://schemas.microsoft.com/office/drawing/2014/main" id="{0369116E-5486-41FF-BFDE-6A7C9526C8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34015" y="2284941"/>
            <a:ext cx="6530267" cy="15240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學習運用網路交易買賣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</a:pPr>
            <a:endParaRPr lang="en-US" altLang="zh-TW" b="1" dirty="0"/>
          </a:p>
          <a:p>
            <a:pPr>
              <a:spcBef>
                <a:spcPts val="0"/>
              </a:spcBef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打造個人特色商店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</a:pPr>
            <a:endParaRPr lang="en-US" altLang="zh-TW" b="1" dirty="0"/>
          </a:p>
          <a:p>
            <a:pPr>
              <a:spcBef>
                <a:spcPts val="0"/>
              </a:spcBef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學習運用網路資源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內容版面配置區 3">
            <a:extLst>
              <a:ext uri="{FF2B5EF4-FFF2-40B4-BE49-F238E27FC236}">
                <a16:creationId xmlns:a16="http://schemas.microsoft.com/office/drawing/2014/main" id="{7B4A39DB-DA93-465E-9DF4-4F6CBAE4EB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793" t="61586" r="41652" b="20974"/>
          <a:stretch/>
        </p:blipFill>
        <p:spPr>
          <a:xfrm>
            <a:off x="5550198" y="1987315"/>
            <a:ext cx="3198801" cy="1663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36900D42-6FF1-4389-9C1E-E5ABA21EB212}"/>
              </a:ext>
            </a:extLst>
          </p:cNvPr>
          <p:cNvSpPr txBox="1"/>
          <p:nvPr/>
        </p:nvSpPr>
        <p:spPr>
          <a:xfrm>
            <a:off x="6556746" y="3835731"/>
            <a:ext cx="1389321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1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我的網路商店</a:t>
            </a:r>
          </a:p>
        </p:txBody>
      </p:sp>
    </p:spTree>
    <p:extLst>
      <p:ext uri="{BB962C8B-B14F-4D97-AF65-F5344CB8AC3E}">
        <p14:creationId xmlns:p14="http://schemas.microsoft.com/office/powerpoint/2010/main" val="400806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6"/>
          <p:cNvSpPr txBox="1">
            <a:spLocks noGrp="1"/>
          </p:cNvSpPr>
          <p:nvPr>
            <p:ph type="ctrTitle"/>
          </p:nvPr>
        </p:nvSpPr>
        <p:spPr>
          <a:xfrm>
            <a:off x="463525" y="2871150"/>
            <a:ext cx="4094400" cy="11598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表現階段</a:t>
            </a:r>
            <a:endParaRPr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57" name="Google Shape;557;p36"/>
          <p:cNvSpPr txBox="1">
            <a:spLocks noGrp="1"/>
          </p:cNvSpPr>
          <p:nvPr>
            <p:ph type="subTitle" idx="1"/>
          </p:nvPr>
        </p:nvSpPr>
        <p:spPr>
          <a:xfrm>
            <a:off x="463525" y="4166837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001"/>
              </a:spcAft>
            </a:pPr>
            <a:r>
              <a:rPr lang="en-US" altLang="zh-TW" dirty="0"/>
              <a:t>It’s time to put into practice.</a:t>
            </a:r>
            <a:endParaRPr dirty="0"/>
          </a:p>
        </p:txBody>
      </p:sp>
      <p:sp>
        <p:nvSpPr>
          <p:cNvPr id="558" name="Google Shape;558;p36"/>
          <p:cNvSpPr txBox="1"/>
          <p:nvPr/>
        </p:nvSpPr>
        <p:spPr>
          <a:xfrm>
            <a:off x="463525" y="3"/>
            <a:ext cx="2181600" cy="3136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12000" b="1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endParaRPr sz="3001" b="1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7"/>
          <p:cNvSpPr txBox="1">
            <a:spLocks noGrp="1"/>
          </p:cNvSpPr>
          <p:nvPr>
            <p:ph type="title"/>
          </p:nvPr>
        </p:nvSpPr>
        <p:spPr>
          <a:xfrm>
            <a:off x="814276" y="392576"/>
            <a:ext cx="5258400" cy="7662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實際進度</a:t>
            </a:r>
            <a:endParaRPr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4" name="Google Shape;564;p37"/>
          <p:cNvSpPr txBox="1">
            <a:spLocks noGrp="1"/>
          </p:cNvSpPr>
          <p:nvPr>
            <p:ph type="sldNum" idx="12"/>
          </p:nvPr>
        </p:nvSpPr>
        <p:spPr>
          <a:xfrm>
            <a:off x="7618002" y="4636501"/>
            <a:ext cx="1487401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  <p:sp>
        <p:nvSpPr>
          <p:cNvPr id="568" name="Google Shape;568;p37"/>
          <p:cNvSpPr/>
          <p:nvPr/>
        </p:nvSpPr>
        <p:spPr>
          <a:xfrm>
            <a:off x="6414174" y="2755951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r>
              <a:rPr lang="zh-TW" altLang="en-US" sz="1001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九</a:t>
            </a:r>
            <a:endParaRPr sz="1001" b="1" dirty="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oboto Condensed"/>
              <a:sym typeface="Roboto Condensed"/>
            </a:endParaRPr>
          </a:p>
        </p:txBody>
      </p:sp>
      <p:sp>
        <p:nvSpPr>
          <p:cNvPr id="569" name="Google Shape;569;p37"/>
          <p:cNvSpPr/>
          <p:nvPr/>
        </p:nvSpPr>
        <p:spPr>
          <a:xfrm>
            <a:off x="5754090" y="2755951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r>
              <a:rPr lang="zh-TW" altLang="en-US" sz="1001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八</a:t>
            </a:r>
            <a:endParaRPr sz="1001" b="1" dirty="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oboto Condensed"/>
              <a:sym typeface="Roboto Condensed"/>
            </a:endParaRPr>
          </a:p>
        </p:txBody>
      </p:sp>
      <p:sp>
        <p:nvSpPr>
          <p:cNvPr id="570" name="Google Shape;570;p37"/>
          <p:cNvSpPr/>
          <p:nvPr/>
        </p:nvSpPr>
        <p:spPr>
          <a:xfrm>
            <a:off x="5094007" y="2755951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r>
              <a:rPr lang="zh-TW" altLang="en-US" sz="1001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七</a:t>
            </a:r>
            <a:r>
              <a:rPr lang="en-US" altLang="zh-TW" sz="1001" dirty="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'</a:t>
            </a:r>
            <a:endParaRPr sz="1001" dirty="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71" name="Google Shape;571;p37"/>
          <p:cNvSpPr/>
          <p:nvPr/>
        </p:nvSpPr>
        <p:spPr>
          <a:xfrm>
            <a:off x="4433923" y="2755951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r>
              <a:rPr lang="zh-TW" altLang="en-US" sz="1001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六</a:t>
            </a:r>
            <a:endParaRPr sz="1001" b="1" dirty="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oboto Condensed"/>
              <a:sym typeface="Roboto Condensed"/>
            </a:endParaRPr>
          </a:p>
        </p:txBody>
      </p:sp>
      <p:sp>
        <p:nvSpPr>
          <p:cNvPr id="572" name="Google Shape;572;p37"/>
          <p:cNvSpPr/>
          <p:nvPr/>
        </p:nvSpPr>
        <p:spPr>
          <a:xfrm>
            <a:off x="3773838" y="2755951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r>
              <a:rPr lang="zh-TW" altLang="en-US" sz="1001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五</a:t>
            </a:r>
            <a:endParaRPr sz="1001" b="1" dirty="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oboto Condensed"/>
              <a:sym typeface="Roboto Condensed"/>
            </a:endParaRPr>
          </a:p>
        </p:txBody>
      </p:sp>
      <p:sp>
        <p:nvSpPr>
          <p:cNvPr id="573" name="Google Shape;573;p37"/>
          <p:cNvSpPr/>
          <p:nvPr/>
        </p:nvSpPr>
        <p:spPr>
          <a:xfrm>
            <a:off x="3113753" y="2755951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r>
              <a:rPr lang="zh-TW" altLang="en-US" sz="1001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四</a:t>
            </a:r>
            <a:endParaRPr sz="1001" b="1" dirty="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oboto Condensed"/>
              <a:sym typeface="Roboto Condensed"/>
            </a:endParaRPr>
          </a:p>
        </p:txBody>
      </p:sp>
      <p:sp>
        <p:nvSpPr>
          <p:cNvPr id="574" name="Google Shape;574;p37"/>
          <p:cNvSpPr/>
          <p:nvPr/>
        </p:nvSpPr>
        <p:spPr>
          <a:xfrm>
            <a:off x="2453669" y="2755951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r>
              <a:rPr lang="zh-TW" altLang="en-US" sz="1001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三</a:t>
            </a:r>
            <a:endParaRPr sz="1001" b="1" dirty="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oboto Condensed"/>
              <a:sym typeface="Roboto Condensed"/>
            </a:endParaRPr>
          </a:p>
        </p:txBody>
      </p:sp>
      <p:sp>
        <p:nvSpPr>
          <p:cNvPr id="575" name="Google Shape;575;p37"/>
          <p:cNvSpPr/>
          <p:nvPr/>
        </p:nvSpPr>
        <p:spPr>
          <a:xfrm>
            <a:off x="1793586" y="2755951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r>
              <a:rPr lang="zh-TW" altLang="en-US" sz="1001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二</a:t>
            </a:r>
            <a:endParaRPr sz="1001" b="1" dirty="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oboto Condensed"/>
              <a:sym typeface="Roboto Condensed"/>
            </a:endParaRPr>
          </a:p>
        </p:txBody>
      </p:sp>
      <p:sp>
        <p:nvSpPr>
          <p:cNvPr id="576" name="Google Shape;576;p37"/>
          <p:cNvSpPr/>
          <p:nvPr/>
        </p:nvSpPr>
        <p:spPr>
          <a:xfrm>
            <a:off x="1118005" y="2755951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r>
              <a:rPr lang="zh-TW" altLang="en-US" sz="1001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一</a:t>
            </a:r>
            <a:endParaRPr sz="1001" b="1" dirty="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oboto Condensed"/>
              <a:sym typeface="Roboto Condensed"/>
            </a:endParaRPr>
          </a:p>
        </p:txBody>
      </p:sp>
      <p:cxnSp>
        <p:nvCxnSpPr>
          <p:cNvPr id="578" name="Google Shape;578;p37"/>
          <p:cNvCxnSpPr>
            <a:cxnSpLocks/>
          </p:cNvCxnSpPr>
          <p:nvPr/>
        </p:nvCxnSpPr>
        <p:spPr>
          <a:xfrm rot="10800000">
            <a:off x="1913643" y="2281934"/>
            <a:ext cx="0" cy="498601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79" name="Google Shape;579;p37"/>
          <p:cNvSpPr txBox="1"/>
          <p:nvPr/>
        </p:nvSpPr>
        <p:spPr>
          <a:xfrm>
            <a:off x="1117044" y="1646214"/>
            <a:ext cx="1582901" cy="53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zh-TW" altLang="en-US" sz="2000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主題一</a:t>
            </a:r>
            <a:endParaRPr lang="en-US" altLang="zh-TW" sz="2000" dirty="0">
              <a:solidFill>
                <a:schemeClr val="dk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oboto Condensed"/>
              <a:sym typeface="Roboto Condensed"/>
            </a:endParaRPr>
          </a:p>
          <a:p>
            <a:r>
              <a:rPr lang="zh-TW" altLang="en-US" sz="20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學習製作廣告</a:t>
            </a:r>
            <a:endParaRPr sz="2000" b="1" dirty="0">
              <a:solidFill>
                <a:schemeClr val="dk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oboto Condensed"/>
              <a:sym typeface="Roboto Condensed"/>
            </a:endParaRPr>
          </a:p>
        </p:txBody>
      </p:sp>
      <p:cxnSp>
        <p:nvCxnSpPr>
          <p:cNvPr id="582" name="Google Shape;582;p37"/>
          <p:cNvCxnSpPr>
            <a:cxnSpLocks/>
          </p:cNvCxnSpPr>
          <p:nvPr/>
        </p:nvCxnSpPr>
        <p:spPr>
          <a:xfrm rot="10800000">
            <a:off x="4548999" y="2281934"/>
            <a:ext cx="0" cy="498601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86" name="Google Shape;586;p37"/>
          <p:cNvCxnSpPr>
            <a:cxnSpLocks/>
          </p:cNvCxnSpPr>
          <p:nvPr/>
        </p:nvCxnSpPr>
        <p:spPr>
          <a:xfrm rot="10800000">
            <a:off x="6507515" y="2187526"/>
            <a:ext cx="0" cy="498601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92" name="Google Shape;592;p37"/>
          <p:cNvCxnSpPr/>
          <p:nvPr/>
        </p:nvCxnSpPr>
        <p:spPr>
          <a:xfrm rot="10800000">
            <a:off x="3185225" y="3149551"/>
            <a:ext cx="0" cy="498601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93" name="Google Shape;593;p37"/>
          <p:cNvSpPr txBox="1"/>
          <p:nvPr/>
        </p:nvSpPr>
        <p:spPr>
          <a:xfrm>
            <a:off x="2818724" y="3870016"/>
            <a:ext cx="1944661" cy="53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zh-TW" altLang="en-US" sz="2000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主題二</a:t>
            </a:r>
          </a:p>
          <a:p>
            <a:r>
              <a:rPr lang="zh-TW" altLang="en-US" sz="20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買低賣高</a:t>
            </a:r>
            <a:endParaRPr lang="zh-TW" altLang="en-US" sz="2400" b="1" dirty="0">
              <a:solidFill>
                <a:schemeClr val="dk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oboto Condensed"/>
              <a:sym typeface="Roboto Condensed"/>
            </a:endParaRPr>
          </a:p>
        </p:txBody>
      </p:sp>
      <p:cxnSp>
        <p:nvCxnSpPr>
          <p:cNvPr id="596" name="Google Shape;596;p37"/>
          <p:cNvCxnSpPr/>
          <p:nvPr/>
        </p:nvCxnSpPr>
        <p:spPr>
          <a:xfrm rot="10800000">
            <a:off x="5814517" y="3124970"/>
            <a:ext cx="0" cy="498601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02" name="Google Shape;602;p37"/>
          <p:cNvSpPr/>
          <p:nvPr/>
        </p:nvSpPr>
        <p:spPr>
          <a:xfrm>
            <a:off x="315227" y="623923"/>
            <a:ext cx="303511" cy="303511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1"/>
          </a:p>
        </p:txBody>
      </p:sp>
      <p:sp>
        <p:nvSpPr>
          <p:cNvPr id="48" name="Google Shape;579;p37">
            <a:extLst>
              <a:ext uri="{FF2B5EF4-FFF2-40B4-BE49-F238E27FC236}">
                <a16:creationId xmlns:a16="http://schemas.microsoft.com/office/drawing/2014/main" id="{0DD8677D-9F05-441B-AC82-E597BD69F578}"/>
              </a:ext>
            </a:extLst>
          </p:cNvPr>
          <p:cNvSpPr txBox="1"/>
          <p:nvPr/>
        </p:nvSpPr>
        <p:spPr>
          <a:xfrm>
            <a:off x="4171188" y="1654126"/>
            <a:ext cx="1582901" cy="53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zh-TW" altLang="en-US" sz="2000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主題三</a:t>
            </a:r>
            <a:endParaRPr lang="en-US" altLang="zh-TW" sz="2000" dirty="0">
              <a:solidFill>
                <a:schemeClr val="dk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oboto Condensed"/>
              <a:sym typeface="Roboto Condensed"/>
            </a:endParaRPr>
          </a:p>
          <a:p>
            <a:r>
              <a:rPr lang="zh-TW" altLang="en-US" sz="20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議價</a:t>
            </a:r>
            <a:endParaRPr lang="en-US" altLang="zh-TW" sz="2000" b="1" dirty="0">
              <a:solidFill>
                <a:schemeClr val="dk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oboto Condensed"/>
              <a:sym typeface="Roboto Condensed"/>
            </a:endParaRPr>
          </a:p>
        </p:txBody>
      </p:sp>
      <p:sp>
        <p:nvSpPr>
          <p:cNvPr id="49" name="Google Shape;579;p37">
            <a:extLst>
              <a:ext uri="{FF2B5EF4-FFF2-40B4-BE49-F238E27FC236}">
                <a16:creationId xmlns:a16="http://schemas.microsoft.com/office/drawing/2014/main" id="{03C1D51C-F36D-4988-86EE-604DAF8FE525}"/>
              </a:ext>
            </a:extLst>
          </p:cNvPr>
          <p:cNvSpPr txBox="1"/>
          <p:nvPr/>
        </p:nvSpPr>
        <p:spPr>
          <a:xfrm>
            <a:off x="5374090" y="3886007"/>
            <a:ext cx="1582901" cy="53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zh-TW" altLang="en-US" sz="2000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主題四</a:t>
            </a:r>
            <a:endParaRPr lang="en-US" altLang="zh-TW" sz="2000" dirty="0">
              <a:solidFill>
                <a:schemeClr val="dk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oboto Condensed"/>
              <a:sym typeface="Roboto Condensed"/>
            </a:endParaRPr>
          </a:p>
          <a:p>
            <a:r>
              <a:rPr lang="zh-TW" altLang="en-US" sz="20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連結</a:t>
            </a:r>
            <a:endParaRPr lang="en-US" altLang="zh-TW" sz="2000" b="1" dirty="0">
              <a:solidFill>
                <a:schemeClr val="dk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oboto Condensed"/>
              <a:sym typeface="Roboto Condensed"/>
            </a:endParaRPr>
          </a:p>
        </p:txBody>
      </p:sp>
      <p:sp>
        <p:nvSpPr>
          <p:cNvPr id="50" name="Google Shape;579;p37">
            <a:extLst>
              <a:ext uri="{FF2B5EF4-FFF2-40B4-BE49-F238E27FC236}">
                <a16:creationId xmlns:a16="http://schemas.microsoft.com/office/drawing/2014/main" id="{3D87AB7B-AB71-421A-B45B-B8D6BD37784D}"/>
              </a:ext>
            </a:extLst>
          </p:cNvPr>
          <p:cNvSpPr txBox="1"/>
          <p:nvPr/>
        </p:nvSpPr>
        <p:spPr>
          <a:xfrm>
            <a:off x="5814518" y="1575166"/>
            <a:ext cx="1582901" cy="53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endParaRPr lang="en-US" altLang="zh-TW" sz="2000" dirty="0">
              <a:solidFill>
                <a:schemeClr val="dk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oboto Condensed"/>
              <a:sym typeface="Roboto Condensed"/>
            </a:endParaRPr>
          </a:p>
          <a:p>
            <a:r>
              <a:rPr lang="zh-TW" altLang="en-US" sz="20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撰寫成果報告</a:t>
            </a:r>
            <a:endParaRPr sz="2000" b="1" dirty="0">
              <a:solidFill>
                <a:schemeClr val="dk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oboto Condensed"/>
              <a:sym typeface="Roboto Condensed"/>
            </a:endParaRPr>
          </a:p>
        </p:txBody>
      </p:sp>
      <p:sp>
        <p:nvSpPr>
          <p:cNvPr id="51" name="Google Shape;579;p37">
            <a:extLst>
              <a:ext uri="{FF2B5EF4-FFF2-40B4-BE49-F238E27FC236}">
                <a16:creationId xmlns:a16="http://schemas.microsoft.com/office/drawing/2014/main" id="{8F6073A1-F0BB-42E6-9BC1-F056D9DF414E}"/>
              </a:ext>
            </a:extLst>
          </p:cNvPr>
          <p:cNvSpPr txBox="1"/>
          <p:nvPr/>
        </p:nvSpPr>
        <p:spPr>
          <a:xfrm>
            <a:off x="7561294" y="2765032"/>
            <a:ext cx="1214111" cy="31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altLang="zh-TW" sz="2000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(</a:t>
            </a:r>
            <a:r>
              <a:rPr lang="zh-TW" altLang="en-US" sz="2000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 單位</a:t>
            </a:r>
            <a:r>
              <a:rPr lang="en-US" altLang="zh-TW" sz="2000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:</a:t>
            </a:r>
            <a:r>
              <a:rPr lang="zh-TW" altLang="en-US" sz="2000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 周 </a:t>
            </a:r>
            <a:r>
              <a:rPr lang="en-US" altLang="zh-TW" sz="2000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364</Words>
  <Application>Microsoft Office PowerPoint</Application>
  <PresentationFormat>如螢幕大小 (16:9)</PresentationFormat>
  <Paragraphs>132</Paragraphs>
  <Slides>28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4" baseType="lpstr">
      <vt:lpstr>Roboto Condensed Light</vt:lpstr>
      <vt:lpstr>微軟正黑體</vt:lpstr>
      <vt:lpstr>Arvo</vt:lpstr>
      <vt:lpstr>Roboto Condensed</vt:lpstr>
      <vt:lpstr>Arial</vt:lpstr>
      <vt:lpstr>Salerio template</vt:lpstr>
      <vt:lpstr>關於學習 網路拍賣這檔事</vt:lpstr>
      <vt:lpstr>  自主學習流程</vt:lpstr>
      <vt:lpstr>規劃階段</vt:lpstr>
      <vt:lpstr>SWOT分析</vt:lpstr>
      <vt:lpstr>學習動機</vt:lpstr>
      <vt:lpstr>自主學習計畫書</vt:lpstr>
      <vt:lpstr>預期成效</vt:lpstr>
      <vt:lpstr>表現階段</vt:lpstr>
      <vt:lpstr>實際進度</vt:lpstr>
      <vt:lpstr>主題一  學習製作廣告</vt:lpstr>
      <vt:lpstr>主題一  學習製作廣告</vt:lpstr>
      <vt:lpstr>主題一  學習製作廣告</vt:lpstr>
      <vt:lpstr>主題一  學習製作廣告</vt:lpstr>
      <vt:lpstr>主題二  買低賣高</vt:lpstr>
      <vt:lpstr>主題二  買低賣高</vt:lpstr>
      <vt:lpstr>主題二  買低賣高</vt:lpstr>
      <vt:lpstr>主題二  買低賣高</vt:lpstr>
      <vt:lpstr>主題三  議價</vt:lpstr>
      <vt:lpstr>主題三  議價</vt:lpstr>
      <vt:lpstr>主題三  議價</vt:lpstr>
      <vt:lpstr>主題三  議價</vt:lpstr>
      <vt:lpstr>主題四  連結</vt:lpstr>
      <vt:lpstr>主題四  連結</vt:lpstr>
      <vt:lpstr>成果展現</vt:lpstr>
      <vt:lpstr>學習成果</vt:lpstr>
      <vt:lpstr>學習成果</vt:lpstr>
      <vt:lpstr>結論反思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關於學習 網路拍賣這檔事</dc:title>
  <dc:creator>smklsn</dc:creator>
  <cp:lastModifiedBy>王建富</cp:lastModifiedBy>
  <cp:revision>8</cp:revision>
  <dcterms:modified xsi:type="dcterms:W3CDTF">2021-12-01T02:57:32Z</dcterms:modified>
</cp:coreProperties>
</file>