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4"/>
  </p:notesMasterIdLst>
  <p:sldIdLst>
    <p:sldId id="256" r:id="rId2"/>
    <p:sldId id="295" r:id="rId3"/>
    <p:sldId id="296" r:id="rId4"/>
    <p:sldId id="297" r:id="rId5"/>
    <p:sldId id="298" r:id="rId6"/>
    <p:sldId id="299" r:id="rId7"/>
    <p:sldId id="301" r:id="rId8"/>
    <p:sldId id="304" r:id="rId9"/>
    <p:sldId id="305" r:id="rId10"/>
    <p:sldId id="306" r:id="rId11"/>
    <p:sldId id="264" r:id="rId12"/>
    <p:sldId id="268" r:id="rId13"/>
    <p:sldId id="308" r:id="rId14"/>
    <p:sldId id="311" r:id="rId15"/>
    <p:sldId id="288" r:id="rId16"/>
    <p:sldId id="265" r:id="rId17"/>
    <p:sldId id="309" r:id="rId18"/>
    <p:sldId id="314" r:id="rId19"/>
    <p:sldId id="315" r:id="rId20"/>
    <p:sldId id="316" r:id="rId21"/>
    <p:sldId id="313" r:id="rId22"/>
    <p:sldId id="278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Arvo" panose="02000000000000000000" pitchFamily="2" charset="0"/>
      <p:regular r:id="rId29"/>
    </p:embeddedFont>
    <p:embeddedFont>
      <p:font typeface="微軟正黑體" panose="020B0604030504040204" pitchFamily="34" charset="-120"/>
      <p:regular r:id="rId30"/>
      <p:bold r:id="rId31"/>
    </p:embeddedFont>
    <p:embeddedFont>
      <p:font typeface="Roboto Condensed" panose="02000000000000000000" pitchFamily="2" charset="0"/>
      <p:regular r:id="rId32"/>
    </p:embeddedFont>
    <p:embeddedFont>
      <p:font typeface="Roboto Condensed Light" panose="02020500000000000000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116" y="3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c89b53d51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c89b53d51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57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8900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2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debaa7b3a2_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debaa7b3a2_1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debaa7b3a2_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debaa7b3a2_1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3552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debaa7b3a2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debaa7b3a2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6450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911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1263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debaa7b3a2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debaa7b3a2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1208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8125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8642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debaa7b3a2_1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debaa7b3a2_1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9101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1502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2126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9119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debaa7b3a2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debaa7b3a2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665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7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1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6" y="-7088"/>
            <a:ext cx="8661399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5" y="1090763"/>
            <a:ext cx="8847503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41" y="4278349"/>
            <a:ext cx="5480831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3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5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1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6" y="-7088"/>
            <a:ext cx="8661399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5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5" y="4472729"/>
            <a:ext cx="2202831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1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1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1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1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1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1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1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1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1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1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1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1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1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1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1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1"/>
              </a:spcBef>
              <a:spcAft>
                <a:spcPts val="1001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5" y="4636500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5" y="4472729"/>
            <a:ext cx="2202831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6"/>
            <a:ext cx="7072431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6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7" y="1327350"/>
            <a:ext cx="6132601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54" lvl="0" indent="-380964">
              <a:spcBef>
                <a:spcPts val="601"/>
              </a:spcBef>
              <a:spcAft>
                <a:spcPts val="0"/>
              </a:spcAft>
              <a:buSzPts val="2400"/>
              <a:buChar char="▰"/>
              <a:defRPr/>
            </a:lvl1pPr>
            <a:lvl2pPr marL="914310" lvl="1" indent="-380964">
              <a:spcBef>
                <a:spcPts val="1001"/>
              </a:spcBef>
              <a:spcAft>
                <a:spcPts val="0"/>
              </a:spcAft>
              <a:buSzPts val="2400"/>
              <a:buChar char="▻"/>
              <a:defRPr/>
            </a:lvl2pPr>
            <a:lvl3pPr marL="1371462" lvl="2" indent="-380964">
              <a:spcBef>
                <a:spcPts val="1001"/>
              </a:spcBef>
              <a:spcAft>
                <a:spcPts val="0"/>
              </a:spcAft>
              <a:buSzPts val="2400"/>
              <a:buChar char="▻"/>
              <a:defRPr/>
            </a:lvl3pPr>
            <a:lvl4pPr marL="1828618" lvl="3" indent="-380964">
              <a:spcBef>
                <a:spcPts val="1001"/>
              </a:spcBef>
              <a:spcAft>
                <a:spcPts val="0"/>
              </a:spcAft>
              <a:buSzPts val="2400"/>
              <a:buChar char="▻"/>
              <a:defRPr/>
            </a:lvl4pPr>
            <a:lvl5pPr marL="2285772" lvl="4" indent="-380964">
              <a:spcBef>
                <a:spcPts val="1001"/>
              </a:spcBef>
              <a:spcAft>
                <a:spcPts val="0"/>
              </a:spcAft>
              <a:buSzPts val="2400"/>
              <a:buChar char="▻"/>
              <a:defRPr/>
            </a:lvl5pPr>
            <a:lvl6pPr marL="2742926" lvl="5" indent="-380964">
              <a:spcBef>
                <a:spcPts val="1001"/>
              </a:spcBef>
              <a:spcAft>
                <a:spcPts val="0"/>
              </a:spcAft>
              <a:buSzPts val="2400"/>
              <a:buChar char="▻"/>
              <a:defRPr/>
            </a:lvl6pPr>
            <a:lvl7pPr marL="3200080" lvl="6" indent="-380964">
              <a:spcBef>
                <a:spcPts val="1001"/>
              </a:spcBef>
              <a:spcAft>
                <a:spcPts val="0"/>
              </a:spcAft>
              <a:buSzPts val="2400"/>
              <a:buChar char="▻"/>
              <a:defRPr/>
            </a:lvl7pPr>
            <a:lvl8pPr marL="3657234" lvl="7" indent="-380964">
              <a:spcBef>
                <a:spcPts val="1001"/>
              </a:spcBef>
              <a:spcAft>
                <a:spcPts val="0"/>
              </a:spcAft>
              <a:buSzPts val="2400"/>
              <a:buChar char="▻"/>
              <a:defRPr/>
            </a:lvl8pPr>
            <a:lvl9pPr marL="4114390" lvl="8" indent="-380964">
              <a:spcBef>
                <a:spcPts val="1001"/>
              </a:spcBef>
              <a:spcAft>
                <a:spcPts val="1001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5" y="4636500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6"/>
            <a:ext cx="7072431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5" y="4472729"/>
            <a:ext cx="2202831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6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8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54" lvl="0" indent="-355564">
              <a:spcBef>
                <a:spcPts val="601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310" lvl="1" indent="-355564">
              <a:spcBef>
                <a:spcPts val="1001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462" lvl="2" indent="-355564">
              <a:spcBef>
                <a:spcPts val="1001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618" lvl="3" indent="-355564">
              <a:spcBef>
                <a:spcPts val="1001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5772" lvl="4" indent="-355564">
              <a:spcBef>
                <a:spcPts val="1001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2926" lvl="5" indent="-355564">
              <a:spcBef>
                <a:spcPts val="1001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080" lvl="6" indent="-355564">
              <a:spcBef>
                <a:spcPts val="1001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234" lvl="7" indent="-355564">
              <a:spcBef>
                <a:spcPts val="1001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390" lvl="8" indent="-355564">
              <a:spcBef>
                <a:spcPts val="1001"/>
              </a:spcBef>
              <a:spcAft>
                <a:spcPts val="1001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54" lvl="0" indent="-355564">
              <a:spcBef>
                <a:spcPts val="601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310" lvl="1" indent="-355564">
              <a:spcBef>
                <a:spcPts val="1001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462" lvl="2" indent="-355564">
              <a:spcBef>
                <a:spcPts val="1001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618" lvl="3" indent="-355564">
              <a:spcBef>
                <a:spcPts val="1001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5772" lvl="4" indent="-355564">
              <a:spcBef>
                <a:spcPts val="1001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2926" lvl="5" indent="-355564">
              <a:spcBef>
                <a:spcPts val="1001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080" lvl="6" indent="-355564">
              <a:spcBef>
                <a:spcPts val="1001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234" lvl="7" indent="-355564">
              <a:spcBef>
                <a:spcPts val="1001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390" lvl="8" indent="-355564">
              <a:spcBef>
                <a:spcPts val="1001"/>
              </a:spcBef>
              <a:spcAft>
                <a:spcPts val="1001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5" y="4636500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46"/>
            <a:ext cx="7072431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45" y="4472729"/>
            <a:ext cx="2202831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6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4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54" lvl="0" indent="-342866" rtl="0">
              <a:spcBef>
                <a:spcPts val="601"/>
              </a:spcBef>
              <a:spcAft>
                <a:spcPts val="0"/>
              </a:spcAft>
              <a:buSzPts val="1800"/>
              <a:buChar char="▰"/>
              <a:defRPr sz="1801"/>
            </a:lvl1pPr>
            <a:lvl2pPr marL="914310" lvl="1" indent="-342866" rtl="0">
              <a:spcBef>
                <a:spcPts val="1001"/>
              </a:spcBef>
              <a:spcAft>
                <a:spcPts val="0"/>
              </a:spcAft>
              <a:buSzPts val="1800"/>
              <a:buChar char="▻"/>
              <a:defRPr sz="1801"/>
            </a:lvl2pPr>
            <a:lvl3pPr marL="1371462" lvl="2" indent="-342866" rtl="0">
              <a:spcBef>
                <a:spcPts val="1001"/>
              </a:spcBef>
              <a:spcAft>
                <a:spcPts val="0"/>
              </a:spcAft>
              <a:buSzPts val="1800"/>
              <a:buChar char="▻"/>
              <a:defRPr sz="1801"/>
            </a:lvl3pPr>
            <a:lvl4pPr marL="1828618" lvl="3" indent="-342866" rtl="0">
              <a:spcBef>
                <a:spcPts val="1001"/>
              </a:spcBef>
              <a:spcAft>
                <a:spcPts val="0"/>
              </a:spcAft>
              <a:buSzPts val="1800"/>
              <a:buChar char="▻"/>
              <a:defRPr sz="1801"/>
            </a:lvl4pPr>
            <a:lvl5pPr marL="2285772" lvl="4" indent="-342866" rtl="0">
              <a:spcBef>
                <a:spcPts val="1001"/>
              </a:spcBef>
              <a:spcAft>
                <a:spcPts val="0"/>
              </a:spcAft>
              <a:buSzPts val="1800"/>
              <a:buChar char="▻"/>
              <a:defRPr sz="1801"/>
            </a:lvl5pPr>
            <a:lvl6pPr marL="2742926" lvl="5" indent="-342866" rtl="0">
              <a:spcBef>
                <a:spcPts val="1001"/>
              </a:spcBef>
              <a:spcAft>
                <a:spcPts val="0"/>
              </a:spcAft>
              <a:buSzPts val="1800"/>
              <a:buChar char="▻"/>
              <a:defRPr sz="1801"/>
            </a:lvl6pPr>
            <a:lvl7pPr marL="3200080" lvl="6" indent="-342866" rtl="0">
              <a:spcBef>
                <a:spcPts val="1001"/>
              </a:spcBef>
              <a:spcAft>
                <a:spcPts val="0"/>
              </a:spcAft>
              <a:buSzPts val="1800"/>
              <a:buChar char="▻"/>
              <a:defRPr sz="1801"/>
            </a:lvl7pPr>
            <a:lvl8pPr marL="3657234" lvl="7" indent="-342866" rtl="0">
              <a:spcBef>
                <a:spcPts val="1001"/>
              </a:spcBef>
              <a:spcAft>
                <a:spcPts val="0"/>
              </a:spcAft>
              <a:buSzPts val="1800"/>
              <a:buChar char="▻"/>
              <a:defRPr sz="1801"/>
            </a:lvl8pPr>
            <a:lvl9pPr marL="4114390" lvl="8" indent="-342866" rtl="0">
              <a:spcBef>
                <a:spcPts val="1001"/>
              </a:spcBef>
              <a:spcAft>
                <a:spcPts val="1001"/>
              </a:spcAft>
              <a:buSzPts val="1800"/>
              <a:buChar char="▻"/>
              <a:defRPr sz="1801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41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54" lvl="0" indent="-342866" rtl="0">
              <a:spcBef>
                <a:spcPts val="601"/>
              </a:spcBef>
              <a:spcAft>
                <a:spcPts val="0"/>
              </a:spcAft>
              <a:buSzPts val="1800"/>
              <a:buChar char="▰"/>
              <a:defRPr sz="1801"/>
            </a:lvl1pPr>
            <a:lvl2pPr marL="914310" lvl="1" indent="-342866" rtl="0">
              <a:spcBef>
                <a:spcPts val="1001"/>
              </a:spcBef>
              <a:spcAft>
                <a:spcPts val="0"/>
              </a:spcAft>
              <a:buSzPts val="1800"/>
              <a:buChar char="▻"/>
              <a:defRPr sz="1801"/>
            </a:lvl2pPr>
            <a:lvl3pPr marL="1371462" lvl="2" indent="-342866" rtl="0">
              <a:spcBef>
                <a:spcPts val="1001"/>
              </a:spcBef>
              <a:spcAft>
                <a:spcPts val="0"/>
              </a:spcAft>
              <a:buSzPts val="1800"/>
              <a:buChar char="▻"/>
              <a:defRPr sz="1801"/>
            </a:lvl3pPr>
            <a:lvl4pPr marL="1828618" lvl="3" indent="-342866" rtl="0">
              <a:spcBef>
                <a:spcPts val="1001"/>
              </a:spcBef>
              <a:spcAft>
                <a:spcPts val="0"/>
              </a:spcAft>
              <a:buSzPts val="1800"/>
              <a:buChar char="▻"/>
              <a:defRPr sz="1801"/>
            </a:lvl4pPr>
            <a:lvl5pPr marL="2285772" lvl="4" indent="-342866" rtl="0">
              <a:spcBef>
                <a:spcPts val="1001"/>
              </a:spcBef>
              <a:spcAft>
                <a:spcPts val="0"/>
              </a:spcAft>
              <a:buSzPts val="1800"/>
              <a:buChar char="▻"/>
              <a:defRPr sz="1801"/>
            </a:lvl5pPr>
            <a:lvl6pPr marL="2742926" lvl="5" indent="-342866" rtl="0">
              <a:spcBef>
                <a:spcPts val="1001"/>
              </a:spcBef>
              <a:spcAft>
                <a:spcPts val="0"/>
              </a:spcAft>
              <a:buSzPts val="1800"/>
              <a:buChar char="▻"/>
              <a:defRPr sz="1801"/>
            </a:lvl6pPr>
            <a:lvl7pPr marL="3200080" lvl="6" indent="-342866" rtl="0">
              <a:spcBef>
                <a:spcPts val="1001"/>
              </a:spcBef>
              <a:spcAft>
                <a:spcPts val="0"/>
              </a:spcAft>
              <a:buSzPts val="1800"/>
              <a:buChar char="▻"/>
              <a:defRPr sz="1801"/>
            </a:lvl7pPr>
            <a:lvl8pPr marL="3657234" lvl="7" indent="-342866" rtl="0">
              <a:spcBef>
                <a:spcPts val="1001"/>
              </a:spcBef>
              <a:spcAft>
                <a:spcPts val="0"/>
              </a:spcAft>
              <a:buSzPts val="1800"/>
              <a:buChar char="▻"/>
              <a:defRPr sz="1801"/>
            </a:lvl8pPr>
            <a:lvl9pPr marL="4114390" lvl="8" indent="-342866" rtl="0">
              <a:spcBef>
                <a:spcPts val="1001"/>
              </a:spcBef>
              <a:spcAft>
                <a:spcPts val="1001"/>
              </a:spcAft>
              <a:buSzPts val="1800"/>
              <a:buChar char="▻"/>
              <a:defRPr sz="1801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1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54" lvl="0" indent="-342866" rtl="0">
              <a:spcBef>
                <a:spcPts val="601"/>
              </a:spcBef>
              <a:spcAft>
                <a:spcPts val="0"/>
              </a:spcAft>
              <a:buSzPts val="1800"/>
              <a:buChar char="▰"/>
              <a:defRPr sz="1801"/>
            </a:lvl1pPr>
            <a:lvl2pPr marL="914310" lvl="1" indent="-342866" rtl="0">
              <a:spcBef>
                <a:spcPts val="1001"/>
              </a:spcBef>
              <a:spcAft>
                <a:spcPts val="0"/>
              </a:spcAft>
              <a:buSzPts val="1800"/>
              <a:buChar char="▻"/>
              <a:defRPr sz="1801"/>
            </a:lvl2pPr>
            <a:lvl3pPr marL="1371462" lvl="2" indent="-342866" rtl="0">
              <a:spcBef>
                <a:spcPts val="1001"/>
              </a:spcBef>
              <a:spcAft>
                <a:spcPts val="0"/>
              </a:spcAft>
              <a:buSzPts val="1800"/>
              <a:buChar char="▻"/>
              <a:defRPr sz="1801"/>
            </a:lvl3pPr>
            <a:lvl4pPr marL="1828618" lvl="3" indent="-342866" rtl="0">
              <a:spcBef>
                <a:spcPts val="1001"/>
              </a:spcBef>
              <a:spcAft>
                <a:spcPts val="0"/>
              </a:spcAft>
              <a:buSzPts val="1800"/>
              <a:buChar char="▻"/>
              <a:defRPr sz="1801"/>
            </a:lvl4pPr>
            <a:lvl5pPr marL="2285772" lvl="4" indent="-342866" rtl="0">
              <a:spcBef>
                <a:spcPts val="1001"/>
              </a:spcBef>
              <a:spcAft>
                <a:spcPts val="0"/>
              </a:spcAft>
              <a:buSzPts val="1800"/>
              <a:buChar char="▻"/>
              <a:defRPr sz="1801"/>
            </a:lvl5pPr>
            <a:lvl6pPr marL="2742926" lvl="5" indent="-342866" rtl="0">
              <a:spcBef>
                <a:spcPts val="1001"/>
              </a:spcBef>
              <a:spcAft>
                <a:spcPts val="0"/>
              </a:spcAft>
              <a:buSzPts val="1800"/>
              <a:buChar char="▻"/>
              <a:defRPr sz="1801"/>
            </a:lvl6pPr>
            <a:lvl7pPr marL="3200080" lvl="6" indent="-342866" rtl="0">
              <a:spcBef>
                <a:spcPts val="1001"/>
              </a:spcBef>
              <a:spcAft>
                <a:spcPts val="0"/>
              </a:spcAft>
              <a:buSzPts val="1800"/>
              <a:buChar char="▻"/>
              <a:defRPr sz="1801"/>
            </a:lvl7pPr>
            <a:lvl8pPr marL="3657234" lvl="7" indent="-342866" rtl="0">
              <a:spcBef>
                <a:spcPts val="1001"/>
              </a:spcBef>
              <a:spcAft>
                <a:spcPts val="0"/>
              </a:spcAft>
              <a:buSzPts val="1800"/>
              <a:buChar char="▻"/>
              <a:defRPr sz="1801"/>
            </a:lvl8pPr>
            <a:lvl9pPr marL="4114390" lvl="8" indent="-342866" rtl="0">
              <a:spcBef>
                <a:spcPts val="1001"/>
              </a:spcBef>
              <a:spcAft>
                <a:spcPts val="1001"/>
              </a:spcAft>
              <a:buSzPts val="1800"/>
              <a:buChar char="▻"/>
              <a:defRPr sz="1801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5" y="4636500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6"/>
            <a:ext cx="7072431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5" y="4472729"/>
            <a:ext cx="2202831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6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5" y="4636500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1"/>
            <a:ext cx="2202831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5" y="4472729"/>
            <a:ext cx="2202831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1"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5" y="4636500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6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7" y="1327350"/>
            <a:ext cx="6132601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5" y="4636500"/>
            <a:ext cx="1487401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685803" y="1090755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dirty="0" smtClean="0"/>
              <a:t>自主學習名稱 </a:t>
            </a:r>
            <a:endParaRPr dirty="0"/>
          </a:p>
        </p:txBody>
      </p:sp>
      <p:sp>
        <p:nvSpPr>
          <p:cNvPr id="3" name="Google Shape;184;p11">
            <a:extLst>
              <a:ext uri="{FF2B5EF4-FFF2-40B4-BE49-F238E27FC236}">
                <a16:creationId xmlns:a16="http://schemas.microsoft.com/office/drawing/2014/main" id="{1676B10A-E3B0-4287-8C2E-35CFE1B6715D}"/>
              </a:ext>
            </a:extLst>
          </p:cNvPr>
          <p:cNvSpPr txBox="1">
            <a:spLocks/>
          </p:cNvSpPr>
          <p:nvPr/>
        </p:nvSpPr>
        <p:spPr>
          <a:xfrm>
            <a:off x="147083" y="3872938"/>
            <a:ext cx="3418368" cy="145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zh-TW" altLang="en-US" sz="24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自主學習計畫成果報告</a:t>
            </a:r>
          </a:p>
        </p:txBody>
      </p:sp>
      <p:sp>
        <p:nvSpPr>
          <p:cNvPr id="4" name="Google Shape;184;p11">
            <a:extLst>
              <a:ext uri="{FF2B5EF4-FFF2-40B4-BE49-F238E27FC236}">
                <a16:creationId xmlns:a16="http://schemas.microsoft.com/office/drawing/2014/main" id="{1676B10A-E3B0-4287-8C2E-35CFE1B6715D}"/>
              </a:ext>
            </a:extLst>
          </p:cNvPr>
          <p:cNvSpPr txBox="1">
            <a:spLocks/>
          </p:cNvSpPr>
          <p:nvPr/>
        </p:nvSpPr>
        <p:spPr>
          <a:xfrm>
            <a:off x="6355356" y="3068248"/>
            <a:ext cx="3418368" cy="145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11601  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董南湖</a:t>
            </a:r>
            <a:endParaRPr lang="en-US" altLang="zh-TW" sz="2400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指導老師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董南湖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9"/>
          <p:cNvSpPr txBox="1">
            <a:spLocks noGrp="1"/>
          </p:cNvSpPr>
          <p:nvPr>
            <p:ph type="title"/>
          </p:nvPr>
        </p:nvSpPr>
        <p:spPr>
          <a:xfrm>
            <a:off x="54280" y="422449"/>
            <a:ext cx="7940947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 smtClean="0"/>
              <a:t>自主學習</a:t>
            </a:r>
            <a:r>
              <a:rPr lang="en" sz="3600" dirty="0" smtClean="0"/>
              <a:t>map</a:t>
            </a:r>
            <a:r>
              <a:rPr lang="en-US" altLang="zh-TW" sz="3600" dirty="0" smtClean="0">
                <a:solidFill>
                  <a:srgbClr val="FF0000"/>
                </a:solidFill>
              </a:rPr>
              <a:t>(</a:t>
            </a:r>
            <a:r>
              <a:rPr lang="zh-TW" altLang="en-US" sz="3600" dirty="0" smtClean="0">
                <a:solidFill>
                  <a:srgbClr val="FF0000"/>
                </a:solidFill>
              </a:rPr>
              <a:t>改成實況</a:t>
            </a:r>
            <a:r>
              <a:rPr lang="en-US" altLang="zh-TW" sz="3600" dirty="0" smtClean="0">
                <a:solidFill>
                  <a:srgbClr val="FF0000"/>
                </a:solidFill>
              </a:rPr>
              <a:t>)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666" name="Google Shape;666;p39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667" name="Google Shape;667;p39"/>
          <p:cNvSpPr/>
          <p:nvPr/>
        </p:nvSpPr>
        <p:spPr>
          <a:xfrm>
            <a:off x="0" y="26758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39"/>
          <p:cNvSpPr/>
          <p:nvPr/>
        </p:nvSpPr>
        <p:spPr>
          <a:xfrm>
            <a:off x="0" y="26758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9" name="Google Shape;669;p39"/>
          <p:cNvGrpSpPr/>
          <p:nvPr/>
        </p:nvGrpSpPr>
        <p:grpSpPr>
          <a:xfrm>
            <a:off x="1855667" y="2138027"/>
            <a:ext cx="334744" cy="334744"/>
            <a:chOff x="1855667" y="1772729"/>
            <a:chExt cx="334744" cy="334744"/>
          </a:xfrm>
        </p:grpSpPr>
        <p:sp>
          <p:nvSpPr>
            <p:cNvPr id="670" name="Google Shape;670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71" name="Google Shape;671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3</a:t>
              </a:r>
              <a:endParaRPr sz="600" dirty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672" name="Google Shape;672;p39"/>
          <p:cNvGrpSpPr/>
          <p:nvPr/>
        </p:nvGrpSpPr>
        <p:grpSpPr>
          <a:xfrm>
            <a:off x="3883742" y="2077529"/>
            <a:ext cx="334744" cy="334744"/>
            <a:chOff x="3883742" y="1772729"/>
            <a:chExt cx="334744" cy="334744"/>
          </a:xfrm>
        </p:grpSpPr>
        <p:sp>
          <p:nvSpPr>
            <p:cNvPr id="673" name="Google Shape;673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74" name="Google Shape;674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 smtClean="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5</a:t>
              </a:r>
              <a:endParaRPr sz="600" dirty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675" name="Google Shape;675;p39"/>
          <p:cNvGrpSpPr/>
          <p:nvPr/>
        </p:nvGrpSpPr>
        <p:grpSpPr>
          <a:xfrm>
            <a:off x="5911817" y="2077529"/>
            <a:ext cx="334744" cy="334744"/>
            <a:chOff x="5911817" y="1772729"/>
            <a:chExt cx="334744" cy="334744"/>
          </a:xfrm>
        </p:grpSpPr>
        <p:sp>
          <p:nvSpPr>
            <p:cNvPr id="676" name="Google Shape;676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77" name="Google Shape;677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 smtClean="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7</a:t>
              </a:r>
              <a:endParaRPr sz="600" dirty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678" name="Google Shape;678;p39"/>
          <p:cNvGrpSpPr/>
          <p:nvPr/>
        </p:nvGrpSpPr>
        <p:grpSpPr>
          <a:xfrm>
            <a:off x="6880814" y="3881100"/>
            <a:ext cx="473400" cy="473400"/>
            <a:chOff x="6880814" y="3576300"/>
            <a:chExt cx="473400" cy="473400"/>
          </a:xfrm>
        </p:grpSpPr>
        <p:sp>
          <p:nvSpPr>
            <p:cNvPr id="679" name="Google Shape;679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80" name="Google Shape;680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 smtClean="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8</a:t>
              </a:r>
              <a:endParaRPr sz="600" dirty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681" name="Google Shape;681;p39"/>
          <p:cNvGrpSpPr/>
          <p:nvPr/>
        </p:nvGrpSpPr>
        <p:grpSpPr>
          <a:xfrm>
            <a:off x="4852739" y="3881100"/>
            <a:ext cx="473400" cy="473400"/>
            <a:chOff x="4852739" y="3576300"/>
            <a:chExt cx="473400" cy="473400"/>
          </a:xfrm>
        </p:grpSpPr>
        <p:sp>
          <p:nvSpPr>
            <p:cNvPr id="682" name="Google Shape;682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83" name="Google Shape;683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 smtClean="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6</a:t>
              </a:r>
              <a:endParaRPr sz="600" dirty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684" name="Google Shape;684;p39"/>
          <p:cNvGrpSpPr/>
          <p:nvPr/>
        </p:nvGrpSpPr>
        <p:grpSpPr>
          <a:xfrm>
            <a:off x="2824664" y="3881100"/>
            <a:ext cx="473400" cy="473400"/>
            <a:chOff x="2824664" y="3576300"/>
            <a:chExt cx="473400" cy="473400"/>
          </a:xfrm>
        </p:grpSpPr>
        <p:sp>
          <p:nvSpPr>
            <p:cNvPr id="685" name="Google Shape;685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86" name="Google Shape;686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4</a:t>
              </a:r>
              <a:endParaRPr sz="600" dirty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687" name="Google Shape;687;p39"/>
          <p:cNvSpPr txBox="1"/>
          <p:nvPr/>
        </p:nvSpPr>
        <p:spPr>
          <a:xfrm>
            <a:off x="1379850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uli"/>
                <a:sym typeface="Muli"/>
              </a:rPr>
              <a:t>生物模考練習</a:t>
            </a:r>
            <a:r>
              <a:rPr lang="en-US" altLang="zh-TW" sz="12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uli"/>
                <a:sym typeface="Muli"/>
              </a:rPr>
              <a:t>+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uli"/>
                <a:sym typeface="Muli"/>
              </a:rPr>
              <a:t>單字金融篇上</a:t>
            </a:r>
            <a:endParaRPr sz="1200" dirty="0">
              <a:solidFill>
                <a:schemeClr val="dk1"/>
              </a:solidFill>
              <a:latin typeface="微軟正黑體" pitchFamily="34" charset="-120"/>
              <a:ea typeface="微軟正黑體" pitchFamily="34" charset="-120"/>
              <a:cs typeface="Muli"/>
              <a:sym typeface="Muli"/>
            </a:endParaRPr>
          </a:p>
        </p:txBody>
      </p:sp>
      <p:grpSp>
        <p:nvGrpSpPr>
          <p:cNvPr id="39" name="Google Shape;675;p39"/>
          <p:cNvGrpSpPr/>
          <p:nvPr/>
        </p:nvGrpSpPr>
        <p:grpSpPr>
          <a:xfrm>
            <a:off x="394885" y="3143214"/>
            <a:ext cx="334744" cy="334744"/>
            <a:chOff x="5911817" y="1772729"/>
            <a:chExt cx="334744" cy="334744"/>
          </a:xfrm>
        </p:grpSpPr>
        <p:sp>
          <p:nvSpPr>
            <p:cNvPr id="40" name="Google Shape;676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1" name="Google Shape;677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 smtClean="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sz="600" dirty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42" name="Google Shape;678;p39"/>
          <p:cNvGrpSpPr/>
          <p:nvPr/>
        </p:nvGrpSpPr>
        <p:grpSpPr>
          <a:xfrm>
            <a:off x="966239" y="3771589"/>
            <a:ext cx="473400" cy="473400"/>
            <a:chOff x="6880814" y="3576300"/>
            <a:chExt cx="473400" cy="473400"/>
          </a:xfrm>
        </p:grpSpPr>
        <p:sp>
          <p:nvSpPr>
            <p:cNvPr id="43" name="Google Shape;679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4" name="Google Shape;680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 smtClean="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2</a:t>
              </a:r>
              <a:endParaRPr sz="600" dirty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45" name="Google Shape;669;p39"/>
          <p:cNvGrpSpPr/>
          <p:nvPr/>
        </p:nvGrpSpPr>
        <p:grpSpPr>
          <a:xfrm>
            <a:off x="7995228" y="2021956"/>
            <a:ext cx="473400" cy="473400"/>
            <a:chOff x="1786339" y="1703401"/>
            <a:chExt cx="473400" cy="473400"/>
          </a:xfrm>
        </p:grpSpPr>
        <p:sp>
          <p:nvSpPr>
            <p:cNvPr id="46" name="Google Shape;670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7" name="Google Shape;671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 smtClean="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9</a:t>
              </a:r>
              <a:endParaRPr sz="600" dirty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48" name="Google Shape;690;p39"/>
          <p:cNvSpPr txBox="1"/>
          <p:nvPr/>
        </p:nvSpPr>
        <p:spPr>
          <a:xfrm>
            <a:off x="696394" y="4329707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uli"/>
                <a:sym typeface="Muli"/>
              </a:rPr>
              <a:t>研讀生物</a:t>
            </a:r>
            <a:r>
              <a:rPr lang="en-US" altLang="zh-TW" sz="12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uli"/>
                <a:sym typeface="Muli"/>
              </a:rPr>
              <a:t>+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uli"/>
                <a:sym typeface="Muli"/>
              </a:rPr>
              <a:t>單字社會篇</a:t>
            </a:r>
            <a:endParaRPr sz="12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uli"/>
              <a:sym typeface="Muli"/>
            </a:endParaRPr>
          </a:p>
        </p:txBody>
      </p:sp>
      <p:sp>
        <p:nvSpPr>
          <p:cNvPr id="50" name="Google Shape;687;p39"/>
          <p:cNvSpPr txBox="1"/>
          <p:nvPr/>
        </p:nvSpPr>
        <p:spPr>
          <a:xfrm>
            <a:off x="93450" y="2374865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uli"/>
                <a:sym typeface="Muli"/>
              </a:rPr>
              <a:t>排</a:t>
            </a:r>
            <a:r>
              <a:rPr lang="zh-TW" altLang="en-US" sz="12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uli"/>
                <a:sym typeface="Muli"/>
              </a:rPr>
              <a:t>進度，寫計畫</a:t>
            </a:r>
            <a:endParaRPr sz="12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uli"/>
              <a:sym typeface="Muli"/>
            </a:endParaRPr>
          </a:p>
        </p:txBody>
      </p:sp>
      <p:sp>
        <p:nvSpPr>
          <p:cNvPr id="51" name="Google Shape;687;p39"/>
          <p:cNvSpPr txBox="1"/>
          <p:nvPr/>
        </p:nvSpPr>
        <p:spPr>
          <a:xfrm>
            <a:off x="2478446" y="4309355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uli"/>
                <a:sym typeface="Muli"/>
              </a:rPr>
              <a:t>研讀生物</a:t>
            </a:r>
            <a:r>
              <a:rPr lang="en-US" altLang="zh-TW" sz="12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uli"/>
                <a:sym typeface="Muli"/>
              </a:rPr>
              <a:t>+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uli"/>
                <a:sym typeface="Muli"/>
              </a:rPr>
              <a:t>單字金融篇下</a:t>
            </a:r>
            <a:endParaRPr sz="1200" dirty="0">
              <a:solidFill>
                <a:schemeClr val="dk1"/>
              </a:solidFill>
              <a:latin typeface="微軟正黑體" pitchFamily="34" charset="-120"/>
              <a:ea typeface="微軟正黑體" pitchFamily="34" charset="-120"/>
              <a:cs typeface="Muli"/>
              <a:sym typeface="Muli"/>
            </a:endParaRPr>
          </a:p>
        </p:txBody>
      </p:sp>
      <p:sp>
        <p:nvSpPr>
          <p:cNvPr id="52" name="Google Shape;687;p39"/>
          <p:cNvSpPr txBox="1"/>
          <p:nvPr/>
        </p:nvSpPr>
        <p:spPr>
          <a:xfrm>
            <a:off x="3274434" y="1480635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uli"/>
                <a:sym typeface="Muli"/>
              </a:rPr>
              <a:t>生物模考練習</a:t>
            </a:r>
            <a:r>
              <a:rPr lang="en-US" altLang="zh-TW" sz="12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uli"/>
                <a:sym typeface="Muli"/>
              </a:rPr>
              <a:t>+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uli"/>
                <a:sym typeface="Muli"/>
              </a:rPr>
              <a:t>單字科學篇上</a:t>
            </a:r>
            <a:endParaRPr sz="1200" dirty="0">
              <a:solidFill>
                <a:schemeClr val="dk1"/>
              </a:solidFill>
              <a:latin typeface="微軟正黑體" pitchFamily="34" charset="-120"/>
              <a:ea typeface="微軟正黑體" pitchFamily="34" charset="-120"/>
              <a:cs typeface="Muli"/>
              <a:sym typeface="Muli"/>
            </a:endParaRPr>
          </a:p>
        </p:txBody>
      </p:sp>
      <p:sp>
        <p:nvSpPr>
          <p:cNvPr id="53" name="Google Shape;687;p39"/>
          <p:cNvSpPr txBox="1"/>
          <p:nvPr/>
        </p:nvSpPr>
        <p:spPr>
          <a:xfrm>
            <a:off x="4583539" y="4315933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uli"/>
                <a:sym typeface="Muli"/>
              </a:rPr>
              <a:t>生物模考練習</a:t>
            </a:r>
            <a:r>
              <a:rPr lang="en-US" altLang="zh-TW" sz="12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uli"/>
                <a:sym typeface="Muli"/>
              </a:rPr>
              <a:t>+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uli"/>
                <a:sym typeface="Muli"/>
              </a:rPr>
              <a:t>單字科學篇下</a:t>
            </a:r>
            <a:endParaRPr sz="1200" dirty="0">
              <a:solidFill>
                <a:schemeClr val="dk1"/>
              </a:solidFill>
              <a:latin typeface="微軟正黑體" pitchFamily="34" charset="-120"/>
              <a:ea typeface="微軟正黑體" pitchFamily="34" charset="-120"/>
              <a:cs typeface="Muli"/>
              <a:sym typeface="Muli"/>
            </a:endParaRPr>
          </a:p>
        </p:txBody>
      </p:sp>
      <p:sp>
        <p:nvSpPr>
          <p:cNvPr id="55" name="Google Shape;687;p39"/>
          <p:cNvSpPr txBox="1"/>
          <p:nvPr/>
        </p:nvSpPr>
        <p:spPr>
          <a:xfrm>
            <a:off x="7589876" y="1493792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uli"/>
                <a:sym typeface="Muli"/>
              </a:rPr>
              <a:t>撰寫反思</a:t>
            </a:r>
            <a:endParaRPr lang="en-US" altLang="zh-TW" sz="1200" dirty="0" smtClean="0">
              <a:solidFill>
                <a:schemeClr val="dk1"/>
              </a:solidFill>
              <a:latin typeface="微軟正黑體" pitchFamily="34" charset="-120"/>
              <a:ea typeface="微軟正黑體" pitchFamily="34" charset="-120"/>
              <a:cs typeface="Muli"/>
              <a:sym typeface="Mul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uli"/>
                <a:sym typeface="Muli"/>
              </a:rPr>
              <a:t>與成果報告</a:t>
            </a:r>
            <a:endParaRPr sz="1200" dirty="0">
              <a:solidFill>
                <a:schemeClr val="dk1"/>
              </a:solidFill>
              <a:latin typeface="微軟正黑體" pitchFamily="34" charset="-120"/>
              <a:ea typeface="微軟正黑體" pitchFamily="34" charset="-120"/>
              <a:cs typeface="Muli"/>
              <a:sym typeface="Muli"/>
            </a:endParaRPr>
          </a:p>
        </p:txBody>
      </p:sp>
      <p:sp>
        <p:nvSpPr>
          <p:cNvPr id="56" name="Google Shape;687;p39"/>
          <p:cNvSpPr txBox="1"/>
          <p:nvPr/>
        </p:nvSpPr>
        <p:spPr>
          <a:xfrm>
            <a:off x="6649162" y="4348825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uli"/>
                <a:sym typeface="Muli"/>
              </a:rPr>
              <a:t>生物訂正複習</a:t>
            </a:r>
            <a:r>
              <a:rPr lang="en-US" altLang="zh-TW" sz="12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uli"/>
                <a:sym typeface="Muli"/>
              </a:rPr>
              <a:t>+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uli"/>
                <a:sym typeface="Muli"/>
              </a:rPr>
              <a:t>單字食物篇</a:t>
            </a:r>
            <a:endParaRPr sz="1200" dirty="0">
              <a:solidFill>
                <a:schemeClr val="dk1"/>
              </a:solidFill>
              <a:latin typeface="微軟正黑體" pitchFamily="34" charset="-120"/>
              <a:ea typeface="微軟正黑體" pitchFamily="34" charset="-120"/>
              <a:cs typeface="Muli"/>
              <a:sym typeface="Muli"/>
            </a:endParaRPr>
          </a:p>
        </p:txBody>
      </p:sp>
      <p:sp>
        <p:nvSpPr>
          <p:cNvPr id="49" name="Google Shape;687;p39"/>
          <p:cNvSpPr txBox="1"/>
          <p:nvPr/>
        </p:nvSpPr>
        <p:spPr>
          <a:xfrm>
            <a:off x="5460613" y="1412536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uli"/>
                <a:sym typeface="Muli"/>
              </a:rPr>
              <a:t>生物訂正複習</a:t>
            </a:r>
            <a:r>
              <a:rPr lang="en-US" altLang="zh-TW" sz="12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uli"/>
                <a:sym typeface="Muli"/>
              </a:rPr>
              <a:t>+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uli"/>
                <a:sym typeface="Muli"/>
              </a:rPr>
              <a:t>單字食物篇</a:t>
            </a:r>
            <a:endParaRPr sz="1200" dirty="0">
              <a:solidFill>
                <a:schemeClr val="dk1"/>
              </a:solidFill>
              <a:latin typeface="微軟正黑體" pitchFamily="34" charset="-120"/>
              <a:ea typeface="微軟正黑體" pitchFamily="34" charset="-120"/>
              <a:cs typeface="Muli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211938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765410" y="450248"/>
            <a:ext cx="5258400" cy="7662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安排進度，撰寫讀書計畫表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改成實況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84" name="Google Shape;284;p19"/>
          <p:cNvSpPr txBox="1">
            <a:spLocks noGrp="1"/>
          </p:cNvSpPr>
          <p:nvPr>
            <p:ph type="body" idx="1"/>
          </p:nvPr>
        </p:nvSpPr>
        <p:spPr>
          <a:xfrm>
            <a:off x="870454" y="1545084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001"/>
              </a:spcBef>
              <a:spcAft>
                <a:spcPts val="1001"/>
              </a:spcAft>
              <a:buNone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uli"/>
                <a:sym typeface="Muli"/>
              </a:rPr>
              <a:t>      目標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uli"/>
              <a:sym typeface="Muli"/>
            </a:endParaRPr>
          </a:p>
          <a:p>
            <a:pPr marL="0" lvl="0" indent="0">
              <a:spcBef>
                <a:spcPts val="1001"/>
              </a:spcBef>
              <a:spcAft>
                <a:spcPts val="1001"/>
              </a:spcAft>
              <a:buNone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uli"/>
                <a:sym typeface="Muli"/>
              </a:rPr>
              <a:t>參考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uli"/>
                <a:sym typeface="Muli"/>
              </a:rPr>
              <a:t>自己能力與過去自主學習經驗，排定了適當的學習進度計畫，每次自主學習的量，大約是前九週的平均值，且分配上較為平均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uli"/>
                <a:sym typeface="Muli"/>
              </a:rPr>
              <a:t>。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uli"/>
                <a:sym typeface="Muli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uli"/>
                <a:sym typeface="Muli"/>
              </a:rPr>
              <a:t>改成實況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uli"/>
                <a:sym typeface="Muli"/>
              </a:rPr>
              <a:t>)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uli"/>
              <a:sym typeface="Muli"/>
            </a:endParaRPr>
          </a:p>
          <a:p>
            <a:pPr marL="0" indent="0">
              <a:spcBef>
                <a:spcPts val="1001"/>
              </a:spcBef>
              <a:spcAft>
                <a:spcPts val="1001"/>
              </a:spcAft>
              <a:buNone/>
            </a:pP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5" name="Google Shape;285;p19"/>
          <p:cNvSpPr txBox="1">
            <a:spLocks noGrp="1"/>
          </p:cNvSpPr>
          <p:nvPr>
            <p:ph type="body" idx="2"/>
          </p:nvPr>
        </p:nvSpPr>
        <p:spPr>
          <a:xfrm>
            <a:off x="3233641" y="1545084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001"/>
              </a:spcBef>
              <a:spcAft>
                <a:spcPts val="1001"/>
              </a:spcAft>
              <a:buNone/>
            </a:pPr>
            <a:r>
              <a:rPr lang="en" dirty="0" smtClean="0"/>
              <a:t>      </a:t>
            </a:r>
            <a:r>
              <a:rPr lang="zh-TW" altLang="en-US" dirty="0" smtClean="0"/>
              <a:t>達成率</a:t>
            </a:r>
            <a:endParaRPr lang="en" dirty="0" smtClean="0"/>
          </a:p>
          <a:p>
            <a:pPr marL="0" indent="0">
              <a:spcBef>
                <a:spcPts val="1001"/>
              </a:spcBef>
              <a:spcAft>
                <a:spcPts val="1001"/>
              </a:spcAft>
              <a:buNone/>
            </a:pPr>
            <a:r>
              <a:rPr lang="en" dirty="0" smtClean="0"/>
              <a:t>80%</a:t>
            </a:r>
            <a:r>
              <a:rPr lang="zh-TW" altLang="en-US" dirty="0" smtClean="0"/>
              <a:t>，因為自己</a:t>
            </a:r>
            <a:r>
              <a:rPr lang="zh-TW" altLang="en-US" dirty="0"/>
              <a:t>還沒有</a:t>
            </a:r>
            <a:r>
              <a:rPr lang="zh-TW" altLang="en-US" dirty="0" smtClean="0"/>
              <a:t>掌握時間的概念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改成實況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  <a:p>
            <a:pPr marL="0" indent="0">
              <a:spcBef>
                <a:spcPts val="1001"/>
              </a:spcBef>
              <a:spcAft>
                <a:spcPts val="1001"/>
              </a:spcAft>
              <a:buNone/>
            </a:pPr>
            <a:endParaRPr dirty="0"/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5" y="4636501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grpSp>
        <p:nvGrpSpPr>
          <p:cNvPr id="288" name="Google Shape;288;p19"/>
          <p:cNvGrpSpPr/>
          <p:nvPr/>
        </p:nvGrpSpPr>
        <p:grpSpPr>
          <a:xfrm>
            <a:off x="312471" y="587264"/>
            <a:ext cx="309023" cy="376837"/>
            <a:chOff x="596350" y="929175"/>
            <a:chExt cx="407950" cy="497475"/>
          </a:xfrm>
        </p:grpSpPr>
        <p:sp>
          <p:nvSpPr>
            <p:cNvPr id="289" name="Google Shape;289;p1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</p:grpSp>
      <p:grpSp>
        <p:nvGrpSpPr>
          <p:cNvPr id="15" name="Google Shape;878;p46"/>
          <p:cNvGrpSpPr/>
          <p:nvPr/>
        </p:nvGrpSpPr>
        <p:grpSpPr>
          <a:xfrm>
            <a:off x="879540" y="1672979"/>
            <a:ext cx="321028" cy="282283"/>
            <a:chOff x="1929775" y="320925"/>
            <a:chExt cx="423800" cy="372650"/>
          </a:xfrm>
        </p:grpSpPr>
        <p:sp>
          <p:nvSpPr>
            <p:cNvPr id="16" name="Google Shape;879;p46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l" t="t" r="r" b="b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17" name="Google Shape;880;p46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l" t="t" r="r" b="b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18" name="Google Shape;881;p46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l" t="t" r="r" b="b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19" name="Google Shape;882;p46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l" t="t" r="r" b="b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0" name="Google Shape;883;p46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l" t="t" r="r" b="b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</p:grpSp>
      <p:grpSp>
        <p:nvGrpSpPr>
          <p:cNvPr id="21" name="Google Shape;949;p46"/>
          <p:cNvGrpSpPr/>
          <p:nvPr/>
        </p:nvGrpSpPr>
        <p:grpSpPr>
          <a:xfrm>
            <a:off x="3233641" y="1679437"/>
            <a:ext cx="321956" cy="325631"/>
            <a:chOff x="5290150" y="1636700"/>
            <a:chExt cx="425025" cy="429875"/>
          </a:xfrm>
        </p:grpSpPr>
        <p:sp>
          <p:nvSpPr>
            <p:cNvPr id="22" name="Google Shape;950;p46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3" name="Google Shape;951;p46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</p:grpSp>
      <p:grpSp>
        <p:nvGrpSpPr>
          <p:cNvPr id="24" name="Google Shape;900;p46"/>
          <p:cNvGrpSpPr/>
          <p:nvPr/>
        </p:nvGrpSpPr>
        <p:grpSpPr>
          <a:xfrm>
            <a:off x="5596828" y="1679437"/>
            <a:ext cx="314591" cy="269367"/>
            <a:chOff x="1934025" y="1001650"/>
            <a:chExt cx="415300" cy="355600"/>
          </a:xfrm>
        </p:grpSpPr>
        <p:sp>
          <p:nvSpPr>
            <p:cNvPr id="25" name="Google Shape;901;p46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6" name="Google Shape;902;p46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7" name="Google Shape;903;p46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8" name="Google Shape;904;p46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</p:grpSp>
      <p:sp>
        <p:nvSpPr>
          <p:cNvPr id="29" name="Google Shape;285;p19"/>
          <p:cNvSpPr txBox="1">
            <a:spLocks/>
          </p:cNvSpPr>
          <p:nvPr/>
        </p:nvSpPr>
        <p:spPr>
          <a:xfrm>
            <a:off x="5869411" y="1545084"/>
            <a:ext cx="2247900" cy="27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54" marR="0" lvl="0" indent="-342866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▰"/>
              <a:defRPr sz="1801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310" marR="0" lvl="1" indent="-342866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1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462" marR="0" lvl="2" indent="-342866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1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618" marR="0" lvl="3" indent="-342866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1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5772" marR="0" lvl="4" indent="-342866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1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2926" marR="0" lvl="5" indent="-342866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1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080" marR="0" lvl="6" indent="-342866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1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234" marR="0" lvl="7" indent="-342866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1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390" marR="0" lvl="8" indent="-342866" algn="l" rtl="0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1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spcBef>
                <a:spcPts val="1001"/>
              </a:spcBef>
              <a:spcAft>
                <a:spcPts val="1001"/>
              </a:spcAft>
              <a:buFont typeface="Roboto Condensed Light"/>
              <a:buNone/>
            </a:pPr>
            <a:r>
              <a:rPr lang="zh-TW" altLang="en-US" dirty="0" smtClean="0"/>
              <a:t>   讀書計畫表</a:t>
            </a:r>
          </a:p>
          <a:p>
            <a:pPr marL="0" indent="0">
              <a:spcBef>
                <a:spcPts val="1001"/>
              </a:spcBef>
              <a:spcAft>
                <a:spcPts val="1001"/>
              </a:spcAft>
              <a:buFont typeface="Roboto Condensed Light"/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照片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2" name="Google Shape;342;p23"/>
          <p:cNvGraphicFramePr/>
          <p:nvPr>
            <p:extLst>
              <p:ext uri="{D42A27DB-BD31-4B8C-83A1-F6EECF244321}">
                <p14:modId xmlns:p14="http://schemas.microsoft.com/office/powerpoint/2010/main" val="3661475355"/>
              </p:ext>
            </p:extLst>
          </p:nvPr>
        </p:nvGraphicFramePr>
        <p:xfrm>
          <a:off x="0" y="1290721"/>
          <a:ext cx="8805243" cy="3857520"/>
        </p:xfrm>
        <a:graphic>
          <a:graphicData uri="http://schemas.openxmlformats.org/drawingml/2006/table">
            <a:tbl>
              <a:tblPr>
                <a:noFill/>
                <a:tableStyleId>{E27665BA-8202-44FC-AD62-C9F0E3EA811A}</a:tableStyleId>
              </a:tblPr>
              <a:tblGrid>
                <a:gridCol w="1146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5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5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6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43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表現</a:t>
                      </a:r>
                      <a:endParaRPr sz="2400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達成率</a:t>
                      </a:r>
                      <a:endParaRPr sz="2400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心得</a:t>
                      </a:r>
                      <a:r>
                        <a:rPr lang="en-US" altLang="zh-TW" sz="2400" dirty="0" smtClean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(</a:t>
                      </a:r>
                      <a:r>
                        <a:rPr lang="zh-TW" altLang="en-US" sz="2400" dirty="0" smtClean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或筆記照片</a:t>
                      </a:r>
                      <a:r>
                        <a:rPr lang="en-US" altLang="zh-TW" sz="2400" dirty="0" smtClean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)</a:t>
                      </a:r>
                      <a:endParaRPr sz="2400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38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第二週</a:t>
                      </a:r>
                      <a:endParaRPr sz="2400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b="1" dirty="0" smtClean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寫實際狀況</a:t>
                      </a:r>
                      <a:endParaRPr sz="24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 smtClean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  100%</a:t>
                      </a:r>
                      <a:endParaRPr sz="24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38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第三週</a:t>
                      </a:r>
                      <a:endParaRPr sz="2400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寫實際狀況</a:t>
                      </a:r>
                      <a:endParaRPr sz="24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  50%</a:t>
                      </a:r>
                      <a:endParaRPr sz="24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38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第四週</a:t>
                      </a:r>
                      <a:endParaRPr sz="2400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寫實際狀況</a:t>
                      </a:r>
                      <a:endParaRPr sz="24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  80%</a:t>
                      </a:r>
                      <a:endParaRPr sz="24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3" name="Google Shape;343;p23"/>
          <p:cNvSpPr txBox="1">
            <a:spLocks noGrp="1"/>
          </p:cNvSpPr>
          <p:nvPr>
            <p:ph type="sldNum" idx="12"/>
          </p:nvPr>
        </p:nvSpPr>
        <p:spPr>
          <a:xfrm>
            <a:off x="7618005" y="4636501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grpSp>
        <p:nvGrpSpPr>
          <p:cNvPr id="344" name="Google Shape;344;p23"/>
          <p:cNvGrpSpPr/>
          <p:nvPr/>
        </p:nvGrpSpPr>
        <p:grpSpPr>
          <a:xfrm>
            <a:off x="307848" y="634301"/>
            <a:ext cx="318265" cy="282756"/>
            <a:chOff x="5292575" y="3681900"/>
            <a:chExt cx="420150" cy="373275"/>
          </a:xfrm>
        </p:grpSpPr>
        <p:sp>
          <p:nvSpPr>
            <p:cNvPr id="345" name="Google Shape;345;p23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</p:grpSp>
      <p:grpSp>
        <p:nvGrpSpPr>
          <p:cNvPr id="13" name="Google Shape;975;p46"/>
          <p:cNvGrpSpPr/>
          <p:nvPr/>
        </p:nvGrpSpPr>
        <p:grpSpPr>
          <a:xfrm>
            <a:off x="4516199" y="4505561"/>
            <a:ext cx="288740" cy="288740"/>
            <a:chOff x="1278900" y="2333250"/>
            <a:chExt cx="381175" cy="381175"/>
          </a:xfrm>
        </p:grpSpPr>
        <p:sp>
          <p:nvSpPr>
            <p:cNvPr id="14" name="Google Shape;976;p46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15" name="Google Shape;977;p46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16" name="Google Shape;978;p46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17" name="Google Shape;979;p46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</p:grpSp>
      <p:grpSp>
        <p:nvGrpSpPr>
          <p:cNvPr id="18" name="Google Shape;980;p46"/>
          <p:cNvGrpSpPr/>
          <p:nvPr/>
        </p:nvGrpSpPr>
        <p:grpSpPr>
          <a:xfrm>
            <a:off x="4513302" y="3537418"/>
            <a:ext cx="288759" cy="288740"/>
            <a:chOff x="1951075" y="2333250"/>
            <a:chExt cx="381200" cy="381175"/>
          </a:xfrm>
        </p:grpSpPr>
        <p:sp>
          <p:nvSpPr>
            <p:cNvPr id="19" name="Google Shape;981;p46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0" name="Google Shape;982;p46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1" name="Google Shape;983;p46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2" name="Google Shape;984;p46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</p:grpSp>
      <p:grpSp>
        <p:nvGrpSpPr>
          <p:cNvPr id="23" name="Google Shape;1000;p46"/>
          <p:cNvGrpSpPr/>
          <p:nvPr/>
        </p:nvGrpSpPr>
        <p:grpSpPr>
          <a:xfrm>
            <a:off x="4513302" y="2590116"/>
            <a:ext cx="311807" cy="293361"/>
            <a:chOff x="5972700" y="2330200"/>
            <a:chExt cx="411625" cy="387275"/>
          </a:xfrm>
        </p:grpSpPr>
        <p:sp>
          <p:nvSpPr>
            <p:cNvPr id="24" name="Google Shape;1001;p4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5" name="Google Shape;1002;p4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</p:grpSp>
      <p:sp>
        <p:nvSpPr>
          <p:cNvPr id="27" name="Google Shape;283;p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816970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第二、三、四週</a:t>
            </a:r>
            <a:r>
              <a:rPr lang="en-US" altLang="zh-TW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研讀生物、熟背單字</a:t>
            </a:r>
            <a:r>
              <a:rPr lang="en-US" altLang="zh-TW" sz="2600" dirty="0">
                <a:solidFill>
                  <a:srgbClr val="FF0000"/>
                </a:solidFill>
              </a:rPr>
              <a:t>(</a:t>
            </a:r>
            <a:r>
              <a:rPr lang="zh-TW" altLang="en-US" sz="2600" dirty="0">
                <a:solidFill>
                  <a:srgbClr val="FF0000"/>
                </a:solidFill>
              </a:rPr>
              <a:t>改成實況</a:t>
            </a:r>
            <a:r>
              <a:rPr lang="en-US" altLang="zh-TW" sz="2600" dirty="0">
                <a:solidFill>
                  <a:srgbClr val="FF0000"/>
                </a:solidFill>
              </a:rPr>
              <a:t>)</a:t>
            </a:r>
            <a:endParaRPr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"/>
          <p:cNvSpPr txBox="1">
            <a:spLocks noGrp="1"/>
          </p:cNvSpPr>
          <p:nvPr>
            <p:ph type="title"/>
          </p:nvPr>
        </p:nvSpPr>
        <p:spPr>
          <a:xfrm>
            <a:off x="814276" y="392579"/>
            <a:ext cx="6500924" cy="7662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3600" dirty="0" smtClean="0"/>
              <a:t>第五週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生物模擬試題</a:t>
            </a:r>
            <a:r>
              <a:rPr lang="en-US" altLang="zh-TW" sz="3600" dirty="0">
                <a:solidFill>
                  <a:srgbClr val="FF0000"/>
                </a:solidFill>
              </a:rPr>
              <a:t>(</a:t>
            </a:r>
            <a:r>
              <a:rPr lang="zh-TW" altLang="en-US" sz="3600" dirty="0">
                <a:solidFill>
                  <a:srgbClr val="FF0000"/>
                </a:solidFill>
              </a:rPr>
              <a:t>改成實況</a:t>
            </a:r>
            <a:r>
              <a:rPr lang="en-US" altLang="zh-TW" sz="3600" dirty="0">
                <a:solidFill>
                  <a:srgbClr val="FF0000"/>
                </a:solidFill>
              </a:rPr>
              <a:t>)</a:t>
            </a:r>
            <a:endParaRPr sz="3600" dirty="0"/>
          </a:p>
        </p:txBody>
      </p:sp>
      <p:sp>
        <p:nvSpPr>
          <p:cNvPr id="321" name="Google Shape;321;p22"/>
          <p:cNvSpPr txBox="1">
            <a:spLocks noGrp="1"/>
          </p:cNvSpPr>
          <p:nvPr>
            <p:ph type="sldNum" idx="12"/>
          </p:nvPr>
        </p:nvSpPr>
        <p:spPr>
          <a:xfrm>
            <a:off x="7618005" y="4636501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sp>
        <p:nvSpPr>
          <p:cNvPr id="322" name="Google Shape;322;p22"/>
          <p:cNvSpPr/>
          <p:nvPr/>
        </p:nvSpPr>
        <p:spPr>
          <a:xfrm>
            <a:off x="3378601" y="1096261"/>
            <a:ext cx="2386800" cy="2386800"/>
          </a:xfrm>
          <a:prstGeom prst="diamond">
            <a:avLst/>
          </a:prstGeom>
          <a:solidFill>
            <a:srgbClr val="C7D3E6"/>
          </a:solidFill>
          <a:ln w="38100" cap="flat" cmpd="sng">
            <a:solidFill>
              <a:srgbClr val="92A8C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en-US" sz="1800" dirty="0" smtClean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筆記照片</a:t>
            </a:r>
            <a:endParaRPr sz="1800"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3" name="Google Shape;323;p22"/>
          <p:cNvSpPr/>
          <p:nvPr/>
        </p:nvSpPr>
        <p:spPr>
          <a:xfrm>
            <a:off x="2086823" y="2352180"/>
            <a:ext cx="2386800" cy="2386800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en-US" sz="1401" dirty="0" smtClean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表現</a:t>
            </a:r>
            <a:endParaRPr sz="1401" dirty="0"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4" name="Google Shape;324;p22"/>
          <p:cNvSpPr/>
          <p:nvPr/>
        </p:nvSpPr>
        <p:spPr>
          <a:xfrm>
            <a:off x="4670379" y="2352180"/>
            <a:ext cx="2386800" cy="2386800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en-US" sz="1401" dirty="0" smtClean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表現</a:t>
            </a:r>
            <a:endParaRPr sz="1401" dirty="0"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325" name="Google Shape;325;p22"/>
          <p:cNvGrpSpPr/>
          <p:nvPr/>
        </p:nvGrpSpPr>
        <p:grpSpPr>
          <a:xfrm>
            <a:off x="263107" y="580115"/>
            <a:ext cx="407743" cy="391135"/>
            <a:chOff x="5233525" y="4954450"/>
            <a:chExt cx="538275" cy="516350"/>
          </a:xfrm>
        </p:grpSpPr>
        <p:sp>
          <p:nvSpPr>
            <p:cNvPr id="326" name="Google Shape;326;p2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</p:grpSp>
      <p:sp>
        <p:nvSpPr>
          <p:cNvPr id="19" name="Google Shape;324;p22"/>
          <p:cNvSpPr/>
          <p:nvPr/>
        </p:nvSpPr>
        <p:spPr>
          <a:xfrm>
            <a:off x="3378601" y="3600901"/>
            <a:ext cx="2386800" cy="2386800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en-US" sz="1401" dirty="0" smtClean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心得</a:t>
            </a:r>
            <a:endParaRPr sz="1401" dirty="0"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3542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765410" y="450248"/>
            <a:ext cx="5883746" cy="7662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第六週</a:t>
            </a:r>
            <a:r>
              <a:rPr lang="en-US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研讀生物</a:t>
            </a:r>
            <a:r>
              <a:rPr lang="en-US" altLang="zh-TW" sz="3600" dirty="0">
                <a:solidFill>
                  <a:srgbClr val="FF0000"/>
                </a:solidFill>
              </a:rPr>
              <a:t>(</a:t>
            </a:r>
            <a:r>
              <a:rPr lang="zh-TW" altLang="en-US" sz="3600" dirty="0">
                <a:solidFill>
                  <a:srgbClr val="FF0000"/>
                </a:solidFill>
              </a:rPr>
              <a:t>改成實況</a:t>
            </a:r>
            <a:r>
              <a:rPr lang="en-US" altLang="zh-TW" sz="3600" dirty="0">
                <a:solidFill>
                  <a:srgbClr val="FF0000"/>
                </a:solidFill>
              </a:rPr>
              <a:t>)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84" name="Google Shape;284;p19"/>
          <p:cNvSpPr txBox="1">
            <a:spLocks noGrp="1"/>
          </p:cNvSpPr>
          <p:nvPr>
            <p:ph type="body" idx="1"/>
          </p:nvPr>
        </p:nvSpPr>
        <p:spPr>
          <a:xfrm>
            <a:off x="870454" y="1545084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001"/>
              </a:spcBef>
              <a:spcAft>
                <a:spcPts val="1001"/>
              </a:spcAft>
              <a:buNone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uli"/>
                <a:sym typeface="Muli"/>
              </a:rPr>
              <a:t>      表現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uli"/>
              <a:sym typeface="Muli"/>
            </a:endParaRPr>
          </a:p>
          <a:p>
            <a:pPr marL="0" lvl="0" indent="0">
              <a:spcBef>
                <a:spcPts val="1001"/>
              </a:spcBef>
              <a:spcAft>
                <a:spcPts val="1001"/>
              </a:spcAft>
              <a:buNone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uli"/>
                <a:sym typeface="Muli"/>
              </a:rPr>
              <a:t>參考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uli"/>
                <a:sym typeface="Muli"/>
              </a:rPr>
              <a:t>自己能力與過去自主學習經驗，排定了適當的學習進度計畫，每次自主學習的量，大約是前九週的平均值，且分配上較為平均。</a:t>
            </a:r>
          </a:p>
          <a:p>
            <a:pPr marL="0" indent="0">
              <a:spcBef>
                <a:spcPts val="1001"/>
              </a:spcBef>
              <a:spcAft>
                <a:spcPts val="1001"/>
              </a:spcAft>
              <a:buNone/>
            </a:pP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5" name="Google Shape;285;p19"/>
          <p:cNvSpPr txBox="1">
            <a:spLocks noGrp="1"/>
          </p:cNvSpPr>
          <p:nvPr>
            <p:ph type="body" idx="2"/>
          </p:nvPr>
        </p:nvSpPr>
        <p:spPr>
          <a:xfrm>
            <a:off x="3233641" y="1545084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001"/>
              </a:spcBef>
              <a:spcAft>
                <a:spcPts val="1001"/>
              </a:spcAft>
              <a:buNone/>
            </a:pPr>
            <a:r>
              <a:rPr lang="en" dirty="0" smtClean="0"/>
              <a:t>      </a:t>
            </a:r>
            <a:r>
              <a:rPr lang="zh-TW" altLang="en-US" dirty="0" smtClean="0"/>
              <a:t>達成率</a:t>
            </a:r>
            <a:endParaRPr lang="en" dirty="0" smtClean="0"/>
          </a:p>
          <a:p>
            <a:pPr marL="0" indent="0">
              <a:spcBef>
                <a:spcPts val="1001"/>
              </a:spcBef>
              <a:spcAft>
                <a:spcPts val="1001"/>
              </a:spcAft>
              <a:buNone/>
            </a:pPr>
            <a:r>
              <a:rPr lang="en" dirty="0" smtClean="0"/>
              <a:t>80%</a:t>
            </a:r>
            <a:r>
              <a:rPr lang="zh-TW" altLang="en-US" dirty="0" smtClean="0"/>
              <a:t>，因為自己</a:t>
            </a:r>
            <a:r>
              <a:rPr lang="zh-TW" altLang="en-US" dirty="0"/>
              <a:t>還沒有</a:t>
            </a:r>
            <a:r>
              <a:rPr lang="zh-TW" altLang="en-US" dirty="0" smtClean="0"/>
              <a:t>掌握時間的概念</a:t>
            </a:r>
            <a:endParaRPr dirty="0"/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5" y="4636501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grpSp>
        <p:nvGrpSpPr>
          <p:cNvPr id="288" name="Google Shape;288;p19"/>
          <p:cNvGrpSpPr/>
          <p:nvPr/>
        </p:nvGrpSpPr>
        <p:grpSpPr>
          <a:xfrm>
            <a:off x="312471" y="587264"/>
            <a:ext cx="309023" cy="376837"/>
            <a:chOff x="596350" y="929175"/>
            <a:chExt cx="407950" cy="497475"/>
          </a:xfrm>
        </p:grpSpPr>
        <p:sp>
          <p:nvSpPr>
            <p:cNvPr id="289" name="Google Shape;289;p1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</p:grpSp>
      <p:grpSp>
        <p:nvGrpSpPr>
          <p:cNvPr id="15" name="Google Shape;878;p46"/>
          <p:cNvGrpSpPr/>
          <p:nvPr/>
        </p:nvGrpSpPr>
        <p:grpSpPr>
          <a:xfrm>
            <a:off x="879540" y="1672979"/>
            <a:ext cx="321028" cy="282283"/>
            <a:chOff x="1929775" y="320925"/>
            <a:chExt cx="423800" cy="372650"/>
          </a:xfrm>
        </p:grpSpPr>
        <p:sp>
          <p:nvSpPr>
            <p:cNvPr id="16" name="Google Shape;879;p46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l" t="t" r="r" b="b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17" name="Google Shape;880;p46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l" t="t" r="r" b="b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18" name="Google Shape;881;p46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l" t="t" r="r" b="b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19" name="Google Shape;882;p46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l" t="t" r="r" b="b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0" name="Google Shape;883;p46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l" t="t" r="r" b="b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</p:grpSp>
      <p:grpSp>
        <p:nvGrpSpPr>
          <p:cNvPr id="21" name="Google Shape;949;p46"/>
          <p:cNvGrpSpPr/>
          <p:nvPr/>
        </p:nvGrpSpPr>
        <p:grpSpPr>
          <a:xfrm>
            <a:off x="3233641" y="1679437"/>
            <a:ext cx="321956" cy="325631"/>
            <a:chOff x="5290150" y="1636700"/>
            <a:chExt cx="425025" cy="429875"/>
          </a:xfrm>
        </p:grpSpPr>
        <p:sp>
          <p:nvSpPr>
            <p:cNvPr id="22" name="Google Shape;950;p46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3" name="Google Shape;951;p46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</p:grpSp>
      <p:grpSp>
        <p:nvGrpSpPr>
          <p:cNvPr id="24" name="Google Shape;900;p46"/>
          <p:cNvGrpSpPr/>
          <p:nvPr/>
        </p:nvGrpSpPr>
        <p:grpSpPr>
          <a:xfrm>
            <a:off x="5596828" y="1679437"/>
            <a:ext cx="314591" cy="269367"/>
            <a:chOff x="1934025" y="1001650"/>
            <a:chExt cx="415300" cy="355600"/>
          </a:xfrm>
        </p:grpSpPr>
        <p:sp>
          <p:nvSpPr>
            <p:cNvPr id="25" name="Google Shape;901;p46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6" name="Google Shape;902;p46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7" name="Google Shape;903;p46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8" name="Google Shape;904;p46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</p:grpSp>
      <p:sp>
        <p:nvSpPr>
          <p:cNvPr id="29" name="Google Shape;285;p19"/>
          <p:cNvSpPr txBox="1">
            <a:spLocks/>
          </p:cNvSpPr>
          <p:nvPr/>
        </p:nvSpPr>
        <p:spPr>
          <a:xfrm>
            <a:off x="5869411" y="1545084"/>
            <a:ext cx="2247900" cy="27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54" marR="0" lvl="0" indent="-342866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▰"/>
              <a:defRPr sz="1801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310" marR="0" lvl="1" indent="-342866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1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462" marR="0" lvl="2" indent="-342866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1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618" marR="0" lvl="3" indent="-342866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1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5772" marR="0" lvl="4" indent="-342866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1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2926" marR="0" lvl="5" indent="-342866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1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080" marR="0" lvl="6" indent="-342866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1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234" marR="0" lvl="7" indent="-342866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1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390" marR="0" lvl="8" indent="-342866" algn="l" rtl="0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1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spcBef>
                <a:spcPts val="1001"/>
              </a:spcBef>
              <a:spcAft>
                <a:spcPts val="1001"/>
              </a:spcAft>
              <a:buFont typeface="Roboto Condensed Light"/>
              <a:buNone/>
            </a:pPr>
            <a:r>
              <a:rPr lang="zh-TW" altLang="en-US" dirty="0" smtClean="0"/>
              <a:t>筆記照片</a:t>
            </a:r>
          </a:p>
        </p:txBody>
      </p:sp>
    </p:spTree>
    <p:extLst>
      <p:ext uri="{BB962C8B-B14F-4D97-AF65-F5344CB8AC3E}">
        <p14:creationId xmlns:p14="http://schemas.microsoft.com/office/powerpoint/2010/main" val="197924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43"/>
          <p:cNvSpPr txBox="1">
            <a:spLocks noGrp="1"/>
          </p:cNvSpPr>
          <p:nvPr>
            <p:ph type="title"/>
          </p:nvPr>
        </p:nvSpPr>
        <p:spPr>
          <a:xfrm>
            <a:off x="814276" y="392579"/>
            <a:ext cx="5789724" cy="7662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3600" dirty="0" smtClean="0"/>
              <a:t>第七週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研讀生物</a:t>
            </a:r>
            <a:r>
              <a:rPr lang="en-US" altLang="zh-TW" sz="3600" dirty="0">
                <a:solidFill>
                  <a:srgbClr val="FF0000"/>
                </a:solidFill>
              </a:rPr>
              <a:t>(</a:t>
            </a:r>
            <a:r>
              <a:rPr lang="zh-TW" altLang="en-US" sz="3600" dirty="0">
                <a:solidFill>
                  <a:srgbClr val="FF0000"/>
                </a:solidFill>
              </a:rPr>
              <a:t>改成實況</a:t>
            </a:r>
            <a:r>
              <a:rPr lang="en-US" altLang="zh-TW" sz="3600" dirty="0">
                <a:solidFill>
                  <a:srgbClr val="FF0000"/>
                </a:solidFill>
              </a:rPr>
              <a:t>)</a:t>
            </a:r>
            <a:endParaRPr sz="3600" dirty="0"/>
          </a:p>
        </p:txBody>
      </p:sp>
      <p:sp>
        <p:nvSpPr>
          <p:cNvPr id="744" name="Google Shape;744;p43"/>
          <p:cNvSpPr txBox="1">
            <a:spLocks noGrp="1"/>
          </p:cNvSpPr>
          <p:nvPr>
            <p:ph type="sldNum" idx="12"/>
          </p:nvPr>
        </p:nvSpPr>
        <p:spPr>
          <a:xfrm>
            <a:off x="7618005" y="4636501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sp>
        <p:nvSpPr>
          <p:cNvPr id="746" name="Google Shape;746;p43"/>
          <p:cNvSpPr txBox="1"/>
          <p:nvPr/>
        </p:nvSpPr>
        <p:spPr>
          <a:xfrm>
            <a:off x="2586475" y="1402904"/>
            <a:ext cx="2233902" cy="57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zh-TW" altLang="en-US" sz="1800" dirty="0" smtClean="0">
                <a:latin typeface="Roboto Condensed"/>
                <a:ea typeface="Roboto Condensed"/>
                <a:cs typeface="Roboto Condensed"/>
                <a:sym typeface="Roboto Condensed"/>
              </a:rPr>
              <a:t>表現</a:t>
            </a:r>
            <a:endParaRPr lang="en-US" altLang="zh-TW" sz="1800" dirty="0" smtClean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/>
            <a:r>
              <a:rPr lang="en" sz="1800" dirty="0">
                <a:latin typeface="Roboto Condensed"/>
                <a:ea typeface="Roboto Condensed"/>
                <a:cs typeface="Roboto Condensed"/>
                <a:sym typeface="Roboto Condensed"/>
              </a:rPr>
              <a:t/>
            </a:r>
            <a:br>
              <a:rPr lang="en" sz="1800" dirty="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1800" dirty="0" smtClean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 sz="1800" dirty="0" smtClean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endParaRPr sz="18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53" name="Google Shape;753;p43"/>
          <p:cNvSpPr/>
          <p:nvPr/>
        </p:nvSpPr>
        <p:spPr>
          <a:xfrm>
            <a:off x="315230" y="623927"/>
            <a:ext cx="303511" cy="303511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1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8988">
            <a:off x="405348" y="1800701"/>
            <a:ext cx="2300813" cy="3069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480">
            <a:off x="5999198" y="679637"/>
            <a:ext cx="2726834" cy="3637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Google Shape;746;p43"/>
          <p:cNvSpPr txBox="1"/>
          <p:nvPr/>
        </p:nvSpPr>
        <p:spPr>
          <a:xfrm>
            <a:off x="2850353" y="2892749"/>
            <a:ext cx="2730876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zh-TW" altLang="en-US" sz="1800" dirty="0" smtClean="0">
                <a:latin typeface="Roboto Condensed"/>
                <a:ea typeface="Roboto Condensed"/>
                <a:cs typeface="Roboto Condensed"/>
                <a:sym typeface="Roboto Condensed"/>
              </a:rPr>
              <a:t>達成率</a:t>
            </a:r>
            <a:r>
              <a:rPr lang="en" sz="1800" dirty="0">
                <a:latin typeface="Roboto Condensed"/>
                <a:ea typeface="Roboto Condensed"/>
                <a:cs typeface="Roboto Condensed"/>
                <a:sym typeface="Roboto Condensed"/>
              </a:rPr>
              <a:t/>
            </a:r>
            <a:br>
              <a:rPr lang="en" sz="1800" dirty="0">
                <a:latin typeface="Roboto Condensed"/>
                <a:ea typeface="Roboto Condensed"/>
                <a:cs typeface="Roboto Condensed"/>
                <a:sym typeface="Roboto Condensed"/>
              </a:rPr>
            </a:br>
            <a:endParaRPr lang="en" sz="1800" dirty="0" smtClean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/>
            <a:r>
              <a:rPr lang="en" sz="1800" dirty="0" smtClean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 clear sky and the deep sea</a:t>
            </a:r>
            <a:endParaRPr sz="1800" dirty="0" smtClean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endParaRPr sz="18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" name="Google Shape;746;p43"/>
          <p:cNvSpPr txBox="1"/>
          <p:nvPr/>
        </p:nvSpPr>
        <p:spPr>
          <a:xfrm>
            <a:off x="3606749" y="4177380"/>
            <a:ext cx="2776396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zh-TW" altLang="en-US" sz="1800" dirty="0" smtClean="0">
                <a:latin typeface="Roboto Condensed"/>
                <a:ea typeface="Roboto Condensed"/>
                <a:cs typeface="Roboto Condensed"/>
                <a:sym typeface="Roboto Condensed"/>
              </a:rPr>
              <a:t>心得</a:t>
            </a:r>
            <a:r>
              <a:rPr lang="en" sz="1800" dirty="0">
                <a:latin typeface="Roboto Condensed"/>
                <a:ea typeface="Roboto Condensed"/>
                <a:cs typeface="Roboto Condensed"/>
                <a:sym typeface="Roboto Condensed"/>
              </a:rPr>
              <a:t/>
            </a:r>
            <a:br>
              <a:rPr lang="en" sz="1800" dirty="0">
                <a:latin typeface="Roboto Condensed"/>
                <a:ea typeface="Roboto Condensed"/>
                <a:cs typeface="Roboto Condensed"/>
                <a:sym typeface="Roboto Condensed"/>
              </a:rPr>
            </a:br>
            <a:endParaRPr lang="en" sz="1800" dirty="0" smtClean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/>
            <a:r>
              <a:rPr lang="en" sz="1800" dirty="0" smtClean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 sz="1800" dirty="0" smtClean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endParaRPr sz="18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20" descr="18.jpg"/>
          <p:cNvPicPr preferRelativeResize="0"/>
          <p:nvPr/>
        </p:nvPicPr>
        <p:blipFill rotWithShape="1">
          <a:blip r:embed="rId3">
            <a:alphaModFix/>
          </a:blip>
          <a:srcRect l="1653" r="42096"/>
          <a:stretch/>
        </p:blipFill>
        <p:spPr>
          <a:xfrm>
            <a:off x="2238947" y="1137573"/>
            <a:ext cx="4097700" cy="4097700"/>
          </a:xfrm>
          <a:prstGeom prst="diamond">
            <a:avLst/>
          </a:prstGeom>
          <a:noFill/>
          <a:ln>
            <a:noFill/>
          </a:ln>
        </p:spPr>
      </p:pic>
      <p:sp>
        <p:nvSpPr>
          <p:cNvPr id="303" name="Google Shape;303;p20"/>
          <p:cNvSpPr txBox="1">
            <a:spLocks noGrp="1"/>
          </p:cNvSpPr>
          <p:nvPr>
            <p:ph type="sldNum" idx="12"/>
          </p:nvPr>
        </p:nvSpPr>
        <p:spPr>
          <a:xfrm>
            <a:off x="7618005" y="4636501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grpSp>
        <p:nvGrpSpPr>
          <p:cNvPr id="304" name="Google Shape;304;p20"/>
          <p:cNvGrpSpPr/>
          <p:nvPr/>
        </p:nvGrpSpPr>
        <p:grpSpPr>
          <a:xfrm>
            <a:off x="299074" y="635923"/>
            <a:ext cx="335801" cy="279519"/>
            <a:chOff x="1247825" y="322750"/>
            <a:chExt cx="443300" cy="369000"/>
          </a:xfrm>
        </p:grpSpPr>
        <p:sp>
          <p:nvSpPr>
            <p:cNvPr id="305" name="Google Shape;305;p20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</p:grpSp>
      <p:sp>
        <p:nvSpPr>
          <p:cNvPr id="12" name="Google Shape;743;p43"/>
          <p:cNvSpPr txBox="1">
            <a:spLocks/>
          </p:cNvSpPr>
          <p:nvPr/>
        </p:nvSpPr>
        <p:spPr>
          <a:xfrm>
            <a:off x="775542" y="371372"/>
            <a:ext cx="5783301" cy="766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zh-TW" altLang="en-US" sz="3600" dirty="0" smtClean="0"/>
              <a:t>第八週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研讀生物</a:t>
            </a:r>
            <a:r>
              <a:rPr lang="en-US" altLang="zh-TW" sz="3600" dirty="0">
                <a:solidFill>
                  <a:srgbClr val="FF0000"/>
                </a:solidFill>
              </a:rPr>
              <a:t>(</a:t>
            </a:r>
            <a:r>
              <a:rPr lang="zh-TW" altLang="en-US" sz="3600" dirty="0">
                <a:solidFill>
                  <a:srgbClr val="FF0000"/>
                </a:solidFill>
              </a:rPr>
              <a:t>改成實況</a:t>
            </a:r>
            <a:r>
              <a:rPr lang="en-US" altLang="zh-TW" sz="3600" dirty="0">
                <a:solidFill>
                  <a:srgbClr val="FF0000"/>
                </a:solidFill>
              </a:rPr>
              <a:t>)</a:t>
            </a:r>
            <a:endParaRPr lang="zh-TW" altLang="en-US" sz="3600" dirty="0"/>
          </a:p>
        </p:txBody>
      </p:sp>
      <p:sp>
        <p:nvSpPr>
          <p:cNvPr id="14" name="Google Shape;746;p43"/>
          <p:cNvSpPr txBox="1"/>
          <p:nvPr/>
        </p:nvSpPr>
        <p:spPr>
          <a:xfrm>
            <a:off x="1279858" y="1497737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zh-TW" altLang="en-US" sz="1600" dirty="0" smtClean="0">
                <a:latin typeface="Roboto Condensed"/>
                <a:ea typeface="Roboto Condensed"/>
                <a:cs typeface="Roboto Condensed"/>
                <a:sym typeface="Roboto Condensed"/>
              </a:rPr>
              <a:t>表現</a:t>
            </a:r>
            <a:endParaRPr lang="en-US" altLang="zh-TW" sz="1600" dirty="0" smtClean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/>
            <a:r>
              <a:rPr lang="en" sz="1600" dirty="0">
                <a:latin typeface="Roboto Condensed"/>
                <a:ea typeface="Roboto Condensed"/>
                <a:cs typeface="Roboto Condensed"/>
                <a:sym typeface="Roboto Condensed"/>
              </a:rPr>
              <a:t/>
            </a:r>
            <a:br>
              <a:rPr lang="en" sz="1600" dirty="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1600" dirty="0" smtClean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 sz="1600" dirty="0" smtClean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endParaRPr sz="16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" name="Google Shape;746;p43"/>
          <p:cNvSpPr txBox="1"/>
          <p:nvPr/>
        </p:nvSpPr>
        <p:spPr>
          <a:xfrm>
            <a:off x="5964347" y="1536724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zh-TW" altLang="en-US" sz="1600" dirty="0" smtClean="0">
                <a:latin typeface="Roboto Condensed"/>
                <a:ea typeface="Roboto Condensed"/>
                <a:cs typeface="Roboto Condensed"/>
                <a:sym typeface="Roboto Condensed"/>
              </a:rPr>
              <a:t>表現</a:t>
            </a:r>
            <a:endParaRPr lang="en-US" altLang="zh-TW" sz="1600" dirty="0" smtClean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/>
            <a:r>
              <a:rPr lang="en" sz="1600" dirty="0">
                <a:latin typeface="Roboto Condensed"/>
                <a:ea typeface="Roboto Condensed"/>
                <a:cs typeface="Roboto Condensed"/>
                <a:sym typeface="Roboto Condensed"/>
              </a:rPr>
              <a:t/>
            </a:r>
            <a:br>
              <a:rPr lang="en" sz="1600" dirty="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1600" dirty="0" smtClean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 sz="1600" dirty="0" smtClean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endParaRPr sz="16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" name="Google Shape;746;p43"/>
          <p:cNvSpPr txBox="1"/>
          <p:nvPr/>
        </p:nvSpPr>
        <p:spPr>
          <a:xfrm>
            <a:off x="1392747" y="3823249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zh-TW" altLang="en-US" sz="1600" dirty="0" smtClean="0">
                <a:latin typeface="Roboto Condensed"/>
                <a:ea typeface="Roboto Condensed"/>
                <a:cs typeface="Roboto Condensed"/>
                <a:sym typeface="Roboto Condensed"/>
              </a:rPr>
              <a:t>達成率</a:t>
            </a:r>
            <a:endParaRPr lang="en" sz="1600" dirty="0" smtClean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/>
            <a:r>
              <a:rPr lang="en" sz="1600" dirty="0">
                <a:latin typeface="Roboto Condensed"/>
                <a:ea typeface="Roboto Condensed"/>
                <a:cs typeface="Roboto Condensed"/>
                <a:sym typeface="Roboto Condensed"/>
              </a:rPr>
              <a:t/>
            </a:r>
            <a:br>
              <a:rPr lang="en" sz="1600" dirty="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1600" dirty="0" smtClean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 sz="1600" dirty="0" smtClean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endParaRPr sz="16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" name="Google Shape;746;p43"/>
          <p:cNvSpPr txBox="1"/>
          <p:nvPr/>
        </p:nvSpPr>
        <p:spPr>
          <a:xfrm>
            <a:off x="6033943" y="3910006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zh-TW" altLang="en-US" sz="1600" dirty="0" smtClean="0">
                <a:latin typeface="Roboto Condensed"/>
                <a:ea typeface="Roboto Condensed"/>
                <a:cs typeface="Roboto Condensed"/>
                <a:sym typeface="Roboto Condensed"/>
              </a:rPr>
              <a:t>心得</a:t>
            </a:r>
            <a:endParaRPr lang="en-US" altLang="zh-TW" sz="1600" dirty="0" smtClean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/>
            <a:r>
              <a:rPr lang="en" sz="1600" dirty="0">
                <a:latin typeface="Roboto Condensed"/>
                <a:ea typeface="Roboto Condensed"/>
                <a:cs typeface="Roboto Condensed"/>
                <a:sym typeface="Roboto Condensed"/>
              </a:rPr>
              <a:t/>
            </a:r>
            <a:br>
              <a:rPr lang="en" sz="1600" dirty="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1600" dirty="0" smtClean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 sz="1600" dirty="0" smtClean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endParaRPr sz="16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43"/>
          <p:cNvSpPr txBox="1">
            <a:spLocks noGrp="1"/>
          </p:cNvSpPr>
          <p:nvPr>
            <p:ph type="title"/>
          </p:nvPr>
        </p:nvSpPr>
        <p:spPr>
          <a:xfrm>
            <a:off x="814276" y="392579"/>
            <a:ext cx="5258400" cy="7662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3600" dirty="0" smtClean="0"/>
              <a:t>第九週</a:t>
            </a:r>
            <a:r>
              <a:rPr lang="en-US" altLang="zh-TW" sz="3600" dirty="0">
                <a:solidFill>
                  <a:srgbClr val="FF0000"/>
                </a:solidFill>
              </a:rPr>
              <a:t>(</a:t>
            </a:r>
            <a:r>
              <a:rPr lang="zh-TW" altLang="en-US" sz="3600" dirty="0">
                <a:solidFill>
                  <a:srgbClr val="FF0000"/>
                </a:solidFill>
              </a:rPr>
              <a:t>改成實況</a:t>
            </a:r>
            <a:r>
              <a:rPr lang="en-US" altLang="zh-TW" sz="3600" dirty="0">
                <a:solidFill>
                  <a:srgbClr val="FF0000"/>
                </a:solidFill>
              </a:rPr>
              <a:t>)</a:t>
            </a:r>
            <a:endParaRPr sz="3600" dirty="0"/>
          </a:p>
        </p:txBody>
      </p:sp>
      <p:sp>
        <p:nvSpPr>
          <p:cNvPr id="744" name="Google Shape;744;p43"/>
          <p:cNvSpPr txBox="1">
            <a:spLocks noGrp="1"/>
          </p:cNvSpPr>
          <p:nvPr>
            <p:ph type="sldNum" idx="12"/>
          </p:nvPr>
        </p:nvSpPr>
        <p:spPr>
          <a:xfrm>
            <a:off x="7618005" y="4636501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p:pic>
        <p:nvPicPr>
          <p:cNvPr id="747" name="Google Shape;74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02" y="1938002"/>
            <a:ext cx="2529295" cy="2529295"/>
          </a:xfrm>
          <a:prstGeom prst="ellipse">
            <a:avLst/>
          </a:prstGeom>
          <a:noFill/>
          <a:ln>
            <a:noFill/>
          </a:ln>
        </p:spPr>
      </p:pic>
      <p:sp>
        <p:nvSpPr>
          <p:cNvPr id="748" name="Google Shape;748;p43"/>
          <p:cNvSpPr txBox="1"/>
          <p:nvPr/>
        </p:nvSpPr>
        <p:spPr>
          <a:xfrm>
            <a:off x="3160915" y="1770478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zh-TW" altLang="en-US" sz="1800" b="1" dirty="0" smtClean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表現</a:t>
            </a:r>
            <a:endParaRPr lang="en-US" altLang="zh-TW" sz="1800" b="1" dirty="0" smtClean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/>
            <a:endParaRPr lang="en-US" sz="1800" b="1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>
              <a:spcBef>
                <a:spcPts val="400"/>
              </a:spcBef>
            </a:pPr>
            <a:r>
              <a:rPr lang="en" sz="1800" dirty="0" smtClean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 </a:t>
            </a:r>
            <a:r>
              <a:rPr lang="en" sz="1800" dirty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clear sky and the deep sea</a:t>
            </a:r>
            <a:endParaRPr sz="18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endParaRPr sz="18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749" name="Google Shape;749;p43"/>
          <p:cNvPicPr preferRelativeResize="0"/>
          <p:nvPr/>
        </p:nvPicPr>
        <p:blipFill rotWithShape="1">
          <a:blip r:embed="rId4">
            <a:alphaModFix/>
          </a:blip>
          <a:srcRect l="47271" t="22330" b="24940"/>
          <a:stretch/>
        </p:blipFill>
        <p:spPr>
          <a:xfrm>
            <a:off x="6459148" y="2810404"/>
            <a:ext cx="2333096" cy="233309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51" name="Google Shape;751;p43"/>
          <p:cNvPicPr preferRelativeResize="0"/>
          <p:nvPr/>
        </p:nvPicPr>
        <p:blipFill rotWithShape="1">
          <a:blip r:embed="rId5">
            <a:alphaModFix/>
          </a:blip>
          <a:srcRect t="3926" b="29406"/>
          <a:stretch/>
        </p:blipFill>
        <p:spPr>
          <a:xfrm>
            <a:off x="4467983" y="73491"/>
            <a:ext cx="2431087" cy="2431087"/>
          </a:xfrm>
          <a:prstGeom prst="ellipse">
            <a:avLst/>
          </a:prstGeom>
          <a:noFill/>
          <a:ln>
            <a:noFill/>
          </a:ln>
        </p:spPr>
      </p:pic>
      <p:sp>
        <p:nvSpPr>
          <p:cNvPr id="753" name="Google Shape;753;p43"/>
          <p:cNvSpPr/>
          <p:nvPr/>
        </p:nvSpPr>
        <p:spPr>
          <a:xfrm>
            <a:off x="315230" y="623927"/>
            <a:ext cx="303511" cy="303511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1"/>
          </a:p>
        </p:txBody>
      </p:sp>
      <p:sp>
        <p:nvSpPr>
          <p:cNvPr id="13" name="Google Shape;748;p43"/>
          <p:cNvSpPr txBox="1"/>
          <p:nvPr/>
        </p:nvSpPr>
        <p:spPr>
          <a:xfrm>
            <a:off x="2251680" y="3733197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zh-TW" altLang="en-US" sz="1800" b="1" dirty="0" smtClean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達成率</a:t>
            </a:r>
            <a:endParaRPr lang="en-US" altLang="zh-TW" sz="1800" b="1" dirty="0" smtClean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/>
            <a:endParaRPr lang="en-US" sz="1800" b="1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>
              <a:spcBef>
                <a:spcPts val="400"/>
              </a:spcBef>
            </a:pPr>
            <a:r>
              <a:rPr lang="en" sz="1800" dirty="0" smtClean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 </a:t>
            </a:r>
            <a:r>
              <a:rPr lang="en" sz="1800" dirty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clear sky and the deep sea</a:t>
            </a:r>
            <a:endParaRPr sz="18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endParaRPr sz="18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" name="Google Shape;748;p43"/>
          <p:cNvSpPr txBox="1"/>
          <p:nvPr/>
        </p:nvSpPr>
        <p:spPr>
          <a:xfrm>
            <a:off x="4266017" y="3366147"/>
            <a:ext cx="2117863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zh-TW" altLang="en-US" sz="1800" b="1" dirty="0" smtClean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心得</a:t>
            </a:r>
            <a:endParaRPr lang="en-US" altLang="zh-TW" sz="1800" b="1" dirty="0" smtClean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/>
            <a:endParaRPr lang="en-US" sz="1800" b="1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>
              <a:spcBef>
                <a:spcPts val="400"/>
              </a:spcBef>
            </a:pPr>
            <a:r>
              <a:rPr lang="en" sz="1800" dirty="0" smtClean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 </a:t>
            </a:r>
            <a:r>
              <a:rPr lang="en" sz="1800" dirty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clear sky and the deep sea</a:t>
            </a:r>
            <a:endParaRPr sz="18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endParaRPr sz="18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76846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6"/>
          <p:cNvSpPr txBox="1">
            <a:spLocks noGrp="1"/>
          </p:cNvSpPr>
          <p:nvPr>
            <p:ph type="ctrTitle"/>
          </p:nvPr>
        </p:nvSpPr>
        <p:spPr>
          <a:xfrm>
            <a:off x="463525" y="2871150"/>
            <a:ext cx="4094400" cy="11598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7" name="Google Shape;557;p36"/>
          <p:cNvSpPr txBox="1">
            <a:spLocks noGrp="1"/>
          </p:cNvSpPr>
          <p:nvPr>
            <p:ph type="subTitle" idx="1"/>
          </p:nvPr>
        </p:nvSpPr>
        <p:spPr>
          <a:xfrm>
            <a:off x="463525" y="4166837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001"/>
              </a:spcAft>
            </a:pPr>
            <a:r>
              <a:rPr lang="en-US" altLang="zh-TW" dirty="0"/>
              <a:t>My result, my work.</a:t>
            </a:r>
            <a:endParaRPr dirty="0"/>
          </a:p>
        </p:txBody>
      </p:sp>
      <p:sp>
        <p:nvSpPr>
          <p:cNvPr id="558" name="Google Shape;558;p36"/>
          <p:cNvSpPr txBox="1"/>
          <p:nvPr/>
        </p:nvSpPr>
        <p:spPr>
          <a:xfrm>
            <a:off x="463525" y="3"/>
            <a:ext cx="2181600" cy="3136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altLang="zh-TW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endParaRPr sz="3001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714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6" y="392576"/>
            <a:ext cx="5492400" cy="7662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學習成果</a:t>
            </a:r>
            <a:endParaRPr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2" y="4636501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20" y="590920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</p:grpSp>
      <p:sp>
        <p:nvSpPr>
          <p:cNvPr id="11" name="Google Shape;237;p16">
            <a:extLst>
              <a:ext uri="{FF2B5EF4-FFF2-40B4-BE49-F238E27FC236}">
                <a16:creationId xmlns:a16="http://schemas.microsoft.com/office/drawing/2014/main" id="{0369116E-5486-41FF-BFDE-6A7C9526C8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04088" y="2604181"/>
            <a:ext cx="6530267" cy="15240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回應一開始的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預期成效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endParaRPr lang="en-US" altLang="zh-TW" b="1" dirty="0" smtClean="0"/>
          </a:p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請貼上</a:t>
            </a:r>
            <a:r>
              <a:rPr lang="en-US" altLang="zh-TW" dirty="0">
                <a:solidFill>
                  <a:srgbClr val="FF0000"/>
                </a:solidFill>
              </a:rPr>
              <a:t>3-5</a:t>
            </a:r>
            <a:r>
              <a:rPr lang="zh-TW" altLang="en-US" dirty="0">
                <a:solidFill>
                  <a:srgbClr val="FF0000"/>
                </a:solidFill>
              </a:rPr>
              <a:t>張成品照片</a:t>
            </a:r>
            <a:r>
              <a:rPr lang="zh-TW" altLang="en-US" dirty="0"/>
              <a:t>，旁邊附上</a:t>
            </a:r>
            <a:r>
              <a:rPr lang="zh-TW" altLang="en-US" dirty="0">
                <a:solidFill>
                  <a:srgbClr val="FF0000"/>
                </a:solidFill>
              </a:rPr>
              <a:t>文字說明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若是撰寫</a:t>
            </a:r>
            <a:r>
              <a:rPr lang="zh-TW" altLang="en-US" dirty="0">
                <a:solidFill>
                  <a:srgbClr val="FF0000"/>
                </a:solidFill>
              </a:rPr>
              <a:t>讀書心得</a:t>
            </a:r>
            <a:r>
              <a:rPr lang="zh-TW" altLang="en-US" dirty="0"/>
              <a:t>的同學，可拍照</a:t>
            </a:r>
            <a:r>
              <a:rPr lang="zh-TW" altLang="en-US" dirty="0">
                <a:solidFill>
                  <a:srgbClr val="FF0000"/>
                </a:solidFill>
              </a:rPr>
              <a:t>書的封面</a:t>
            </a:r>
            <a:r>
              <a:rPr lang="zh-TW" altLang="en-US" dirty="0"/>
              <a:t>後，旁邊附上心得與收穫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3.</a:t>
            </a:r>
            <a:r>
              <a:rPr lang="zh-TW" altLang="en-US" dirty="0"/>
              <a:t>若觀看</a:t>
            </a:r>
            <a:r>
              <a:rPr lang="zh-TW" altLang="en-US" dirty="0">
                <a:solidFill>
                  <a:srgbClr val="FF0000"/>
                </a:solidFill>
              </a:rPr>
              <a:t>影片</a:t>
            </a:r>
            <a:r>
              <a:rPr lang="zh-TW" altLang="en-US" dirty="0"/>
              <a:t>或</a:t>
            </a:r>
            <a:r>
              <a:rPr lang="zh-TW" altLang="en-US" dirty="0">
                <a:solidFill>
                  <a:srgbClr val="FF0000"/>
                </a:solidFill>
              </a:rPr>
              <a:t>查詢網站</a:t>
            </a:r>
            <a:r>
              <a:rPr lang="zh-TW" altLang="en-US" dirty="0"/>
              <a:t>的同學，可貼上該影片或網站</a:t>
            </a:r>
            <a:r>
              <a:rPr lang="zh-TW" altLang="en-US" dirty="0">
                <a:solidFill>
                  <a:srgbClr val="FF0000"/>
                </a:solidFill>
              </a:rPr>
              <a:t>截圖圖檔</a:t>
            </a:r>
            <a:r>
              <a:rPr lang="zh-TW" altLang="en-US" dirty="0"/>
              <a:t>，旁邊附上心得或收穫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【</a:t>
            </a:r>
            <a:r>
              <a:rPr lang="zh-TW" altLang="en-US" dirty="0">
                <a:solidFill>
                  <a:srgbClr val="FF0000"/>
                </a:solidFill>
              </a:rPr>
              <a:t>請先刪除此文字框再編輯</a:t>
            </a:r>
            <a:r>
              <a:rPr lang="en-US" altLang="zh-TW" dirty="0">
                <a:solidFill>
                  <a:srgbClr val="FF0000"/>
                </a:solidFill>
              </a:rPr>
              <a:t>】</a:t>
            </a:r>
            <a:endParaRPr lang="zh-TW" alt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>
              <a:spcBef>
                <a:spcPts val="0"/>
              </a:spcBef>
            </a:pPr>
            <a:endParaRPr lang="en-US" altLang="zh-TW" b="1" dirty="0" smtClean="0"/>
          </a:p>
          <a:p>
            <a:pPr>
              <a:spcBef>
                <a:spcPts val="0"/>
              </a:spcBef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06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 txBox="1">
            <a:spLocks noGrp="1"/>
          </p:cNvSpPr>
          <p:nvPr>
            <p:ph type="ctrTitle" idx="4294967295"/>
          </p:nvPr>
        </p:nvSpPr>
        <p:spPr>
          <a:xfrm>
            <a:off x="441012" y="719117"/>
            <a:ext cx="5567700" cy="11598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72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摘要</a:t>
            </a:r>
            <a:endParaRPr sz="72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9" name="Google Shape;249;p17"/>
          <p:cNvSpPr txBox="1">
            <a:spLocks noGrp="1"/>
          </p:cNvSpPr>
          <p:nvPr>
            <p:ph type="subTitle" idx="4294967295"/>
          </p:nvPr>
        </p:nvSpPr>
        <p:spPr>
          <a:xfrm>
            <a:off x="541648" y="1967498"/>
            <a:ext cx="5567700" cy="16215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Bef>
                <a:spcPts val="601"/>
              </a:spcBef>
              <a:spcAft>
                <a:spcPts val="1001"/>
              </a:spcAft>
              <a:buNone/>
            </a:pPr>
            <a:r>
              <a:rPr lang="zh-TW" altLang="en-US" dirty="0"/>
              <a:t>頁</a:t>
            </a:r>
            <a:r>
              <a:rPr lang="zh-TW" altLang="en-US" dirty="0" smtClean="0"/>
              <a:t>面超過</a:t>
            </a:r>
            <a:r>
              <a:rPr lang="zh-TW" altLang="en-US" dirty="0"/>
              <a:t>二</a:t>
            </a:r>
            <a:r>
              <a:rPr lang="zh-TW" altLang="en-US" dirty="0" smtClean="0"/>
              <a:t>十頁，再放摘要，否則刪除。</a:t>
            </a:r>
            <a:endParaRPr lang="en-US" altLang="zh-TW" dirty="0" smtClean="0"/>
          </a:p>
          <a:p>
            <a:pPr marL="0" indent="0">
              <a:spcBef>
                <a:spcPts val="601"/>
              </a:spcBef>
              <a:spcAft>
                <a:spcPts val="1001"/>
              </a:spcAft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也可以畫心智圖讓計畫一目了然</a:t>
            </a:r>
            <a:r>
              <a:rPr lang="en-US" altLang="zh-TW" dirty="0" smtClean="0"/>
              <a:t>)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601"/>
              </a:spcBef>
              <a:spcAft>
                <a:spcPts val="1001"/>
              </a:spcAft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【</a:t>
            </a:r>
            <a:r>
              <a:rPr lang="zh-TW" altLang="en-US" dirty="0">
                <a:solidFill>
                  <a:srgbClr val="FF0000"/>
                </a:solidFill>
              </a:rPr>
              <a:t>請先刪除</a:t>
            </a:r>
            <a:r>
              <a:rPr lang="zh-TW" altLang="en-US" dirty="0" smtClean="0">
                <a:solidFill>
                  <a:srgbClr val="FF0000"/>
                </a:solidFill>
              </a:rPr>
              <a:t>此文字</a:t>
            </a:r>
            <a:r>
              <a:rPr lang="zh-TW" altLang="en-US" dirty="0">
                <a:solidFill>
                  <a:srgbClr val="FF0000"/>
                </a:solidFill>
              </a:rPr>
              <a:t>說明再編輯</a:t>
            </a:r>
            <a:r>
              <a:rPr lang="en-US" altLang="zh-TW" dirty="0" smtClean="0">
                <a:solidFill>
                  <a:srgbClr val="FF0000"/>
                </a:solidFill>
              </a:rPr>
              <a:t>】</a:t>
            </a:r>
          </a:p>
        </p:txBody>
      </p:sp>
      <p:grpSp>
        <p:nvGrpSpPr>
          <p:cNvPr id="250" name="Google Shape;250;p17"/>
          <p:cNvGrpSpPr/>
          <p:nvPr/>
        </p:nvGrpSpPr>
        <p:grpSpPr>
          <a:xfrm>
            <a:off x="6682487" y="378843"/>
            <a:ext cx="1588639" cy="1588655"/>
            <a:chOff x="6643075" y="3664250"/>
            <a:chExt cx="407950" cy="407975"/>
          </a:xfrm>
        </p:grpSpPr>
        <p:sp>
          <p:nvSpPr>
            <p:cNvPr id="251" name="Google Shape;251;p17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</p:grpSp>
      <p:grpSp>
        <p:nvGrpSpPr>
          <p:cNvPr id="253" name="Google Shape;253;p17"/>
          <p:cNvGrpSpPr/>
          <p:nvPr/>
        </p:nvGrpSpPr>
        <p:grpSpPr>
          <a:xfrm rot="-587363">
            <a:off x="6589257" y="2174501"/>
            <a:ext cx="653127" cy="653135"/>
            <a:chOff x="576250" y="4319400"/>
            <a:chExt cx="442075" cy="442050"/>
          </a:xfrm>
        </p:grpSpPr>
        <p:sp>
          <p:nvSpPr>
            <p:cNvPr id="254" name="Google Shape;254;p1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</p:grpSp>
      <p:sp>
        <p:nvSpPr>
          <p:cNvPr id="258" name="Google Shape;258;p17"/>
          <p:cNvSpPr/>
          <p:nvPr/>
        </p:nvSpPr>
        <p:spPr>
          <a:xfrm>
            <a:off x="6302724" y="745610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1"/>
          </a:p>
        </p:txBody>
      </p:sp>
      <p:sp>
        <p:nvSpPr>
          <p:cNvPr id="259" name="Google Shape;259;p17"/>
          <p:cNvSpPr/>
          <p:nvPr/>
        </p:nvSpPr>
        <p:spPr>
          <a:xfrm rot="2697322">
            <a:off x="7939086" y="1959478"/>
            <a:ext cx="376961" cy="35993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1"/>
          </a:p>
        </p:txBody>
      </p:sp>
      <p:sp>
        <p:nvSpPr>
          <p:cNvPr id="260" name="Google Shape;260;p17"/>
          <p:cNvSpPr/>
          <p:nvPr/>
        </p:nvSpPr>
        <p:spPr>
          <a:xfrm>
            <a:off x="8237297" y="1754008"/>
            <a:ext cx="150972" cy="14422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1"/>
          </a:p>
        </p:txBody>
      </p:sp>
      <p:sp>
        <p:nvSpPr>
          <p:cNvPr id="261" name="Google Shape;261;p17"/>
          <p:cNvSpPr/>
          <p:nvPr/>
        </p:nvSpPr>
        <p:spPr>
          <a:xfrm rot="1280149">
            <a:off x="6130697" y="1460803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1"/>
          </a:p>
        </p:txBody>
      </p:sp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xfrm>
            <a:off x="7618005" y="4636501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55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6"/>
          <p:cNvSpPr txBox="1">
            <a:spLocks noGrp="1"/>
          </p:cNvSpPr>
          <p:nvPr>
            <p:ph type="ctrTitle"/>
          </p:nvPr>
        </p:nvSpPr>
        <p:spPr>
          <a:xfrm>
            <a:off x="463525" y="2871150"/>
            <a:ext cx="4094400" cy="11598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7" name="Google Shape;557;p36"/>
          <p:cNvSpPr txBox="1">
            <a:spLocks noGrp="1"/>
          </p:cNvSpPr>
          <p:nvPr>
            <p:ph type="subTitle" idx="1"/>
          </p:nvPr>
        </p:nvSpPr>
        <p:spPr>
          <a:xfrm>
            <a:off x="597925" y="4173925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001"/>
              </a:spcAft>
            </a:pPr>
            <a:r>
              <a:rPr lang="en-US" altLang="zh-TW" dirty="0"/>
              <a:t>Reflect.</a:t>
            </a:r>
            <a:endParaRPr dirty="0"/>
          </a:p>
        </p:txBody>
      </p:sp>
      <p:sp>
        <p:nvSpPr>
          <p:cNvPr id="558" name="Google Shape;558;p36"/>
          <p:cNvSpPr txBox="1"/>
          <p:nvPr/>
        </p:nvSpPr>
        <p:spPr>
          <a:xfrm>
            <a:off x="463525" y="3"/>
            <a:ext cx="2181600" cy="3136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altLang="zh-TW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endParaRPr sz="3001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2835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14276" y="1648800"/>
            <a:ext cx="6132601" cy="31455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請</a:t>
            </a:r>
            <a:r>
              <a:rPr lang="zh-TW" altLang="en-US" dirty="0"/>
              <a:t>寫下你覺得這學期執行自主學習計畫過程中，自己覺得</a:t>
            </a:r>
            <a:r>
              <a:rPr lang="zh-TW" altLang="en-US" dirty="0">
                <a:solidFill>
                  <a:srgbClr val="FF0000"/>
                </a:solidFill>
              </a:rPr>
              <a:t>做得好與不好的部分及原因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針對做得不好的部分，我認為在下學期的自主學習過程中，可以</a:t>
            </a:r>
            <a:r>
              <a:rPr lang="zh-TW" altLang="en-US" dirty="0">
                <a:solidFill>
                  <a:srgbClr val="FF0000"/>
                </a:solidFill>
              </a:rPr>
              <a:t>如何改進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/>
              <a:t>3.</a:t>
            </a:r>
            <a:r>
              <a:rPr lang="zh-TW" altLang="en-US" dirty="0"/>
              <a:t>此部分可直接將心得反思紀錄表拍照或掃描後貼上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【</a:t>
            </a:r>
            <a:r>
              <a:rPr lang="zh-TW" altLang="en-US" dirty="0">
                <a:solidFill>
                  <a:srgbClr val="FF0000"/>
                </a:solidFill>
              </a:rPr>
              <a:t>請先刪除此文字說明再編輯</a:t>
            </a:r>
            <a:r>
              <a:rPr lang="en-US" altLang="zh-TW" dirty="0">
                <a:solidFill>
                  <a:srgbClr val="FF0000"/>
                </a:solidFill>
              </a:rPr>
              <a:t>】</a:t>
            </a:r>
            <a:endParaRPr lang="zh-TW" altLang="en-US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sp>
        <p:nvSpPr>
          <p:cNvPr id="5" name="Google Shape;236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反思</a:t>
            </a:r>
            <a:endParaRPr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077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3"/>
          <p:cNvSpPr txBox="1">
            <a:spLocks noGrp="1"/>
          </p:cNvSpPr>
          <p:nvPr>
            <p:ph type="sldNum" idx="12"/>
          </p:nvPr>
        </p:nvSpPr>
        <p:spPr>
          <a:xfrm>
            <a:off x="7618005" y="4636501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22</a:t>
            </a:fld>
            <a:endParaRPr/>
          </a:p>
        </p:txBody>
      </p:sp>
      <p:sp>
        <p:nvSpPr>
          <p:cNvPr id="524" name="Google Shape;524;p33"/>
          <p:cNvSpPr txBox="1">
            <a:spLocks noGrp="1"/>
          </p:cNvSpPr>
          <p:nvPr>
            <p:ph type="ctrTitle" idx="4294967295"/>
          </p:nvPr>
        </p:nvSpPr>
        <p:spPr>
          <a:xfrm>
            <a:off x="1275154" y="2364403"/>
            <a:ext cx="6593700" cy="11598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6000">
                <a:solidFill>
                  <a:schemeClr val="accent5"/>
                </a:solidFill>
              </a:rPr>
              <a:t>THANKS!</a:t>
            </a:r>
            <a:endParaRPr sz="6000">
              <a:solidFill>
                <a:schemeClr val="accent5"/>
              </a:solidFill>
            </a:endParaRPr>
          </a:p>
        </p:txBody>
      </p:sp>
      <p:sp>
        <p:nvSpPr>
          <p:cNvPr id="525" name="Google Shape;525;p33"/>
          <p:cNvSpPr txBox="1">
            <a:spLocks noGrp="1"/>
          </p:cNvSpPr>
          <p:nvPr>
            <p:ph type="subTitle" idx="4294967295"/>
          </p:nvPr>
        </p:nvSpPr>
        <p:spPr>
          <a:xfrm>
            <a:off x="1275154" y="3230003"/>
            <a:ext cx="6593700" cy="13422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sz="2000" b="1" dirty="0"/>
          </a:p>
        </p:txBody>
      </p:sp>
      <p:grpSp>
        <p:nvGrpSpPr>
          <p:cNvPr id="526" name="Google Shape;526;p33"/>
          <p:cNvGrpSpPr/>
          <p:nvPr/>
        </p:nvGrpSpPr>
        <p:grpSpPr>
          <a:xfrm>
            <a:off x="3996212" y="966822"/>
            <a:ext cx="1197664" cy="1126777"/>
            <a:chOff x="5972700" y="2330200"/>
            <a:chExt cx="411625" cy="387275"/>
          </a:xfrm>
        </p:grpSpPr>
        <p:sp>
          <p:nvSpPr>
            <p:cNvPr id="527" name="Google Shape;527;p3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6" y="392576"/>
            <a:ext cx="5258400" cy="7662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自主學習流程</a:t>
            </a:r>
            <a:endParaRPr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0" name="Google Shape;190;p12"/>
          <p:cNvSpPr txBox="1">
            <a:spLocks noGrp="1"/>
          </p:cNvSpPr>
          <p:nvPr>
            <p:ph type="body" idx="2"/>
          </p:nvPr>
        </p:nvSpPr>
        <p:spPr>
          <a:xfrm>
            <a:off x="73818" y="2697677"/>
            <a:ext cx="1350639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zh-TW" altLang="en-US" sz="44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endParaRPr sz="4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2" y="4636501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6" y="574117"/>
            <a:ext cx="309041" cy="403124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</p:grpSp>
      <p:pic>
        <p:nvPicPr>
          <p:cNvPr id="7" name="圖片 6">
            <a:extLst>
              <a:ext uri="{FF2B5EF4-FFF2-40B4-BE49-F238E27FC236}">
                <a16:creationId xmlns:a16="http://schemas.microsoft.com/office/drawing/2014/main" id="{D05264FF-5C10-491F-A5C8-050379C0B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568" y="2773527"/>
            <a:ext cx="766201" cy="766201"/>
          </a:xfrm>
          <a:prstGeom prst="rect">
            <a:avLst/>
          </a:prstGeom>
        </p:spPr>
      </p:pic>
      <p:sp>
        <p:nvSpPr>
          <p:cNvPr id="28" name="Google Shape;190;p12">
            <a:extLst>
              <a:ext uri="{FF2B5EF4-FFF2-40B4-BE49-F238E27FC236}">
                <a16:creationId xmlns:a16="http://schemas.microsoft.com/office/drawing/2014/main" id="{2469B70F-4199-44B7-8098-C9AA57BD557C}"/>
              </a:ext>
            </a:extLst>
          </p:cNvPr>
          <p:cNvSpPr txBox="1">
            <a:spLocks/>
          </p:cNvSpPr>
          <p:nvPr/>
        </p:nvSpPr>
        <p:spPr>
          <a:xfrm>
            <a:off x="2224008" y="2697677"/>
            <a:ext cx="1350639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r>
              <a:rPr lang="zh-TW" altLang="en-US" sz="44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表現</a:t>
            </a:r>
            <a:endParaRPr lang="zh-TW" altLang="en-US" sz="4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Google Shape;190;p12">
            <a:extLst>
              <a:ext uri="{FF2B5EF4-FFF2-40B4-BE49-F238E27FC236}">
                <a16:creationId xmlns:a16="http://schemas.microsoft.com/office/drawing/2014/main" id="{837FB542-6E86-4AF5-A5F2-AC9EB35375B6}"/>
              </a:ext>
            </a:extLst>
          </p:cNvPr>
          <p:cNvSpPr txBox="1">
            <a:spLocks/>
          </p:cNvSpPr>
          <p:nvPr/>
        </p:nvSpPr>
        <p:spPr>
          <a:xfrm>
            <a:off x="4536526" y="2697677"/>
            <a:ext cx="1350639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r>
              <a:rPr lang="zh-TW" altLang="en-US" sz="44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成果</a:t>
            </a:r>
            <a:endParaRPr lang="zh-TW" altLang="en-US" sz="4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Google Shape;190;p12">
            <a:extLst>
              <a:ext uri="{FF2B5EF4-FFF2-40B4-BE49-F238E27FC236}">
                <a16:creationId xmlns:a16="http://schemas.microsoft.com/office/drawing/2014/main" id="{FF0C3409-A621-497E-B3DF-A007D66B9C2C}"/>
              </a:ext>
            </a:extLst>
          </p:cNvPr>
          <p:cNvSpPr txBox="1">
            <a:spLocks/>
          </p:cNvSpPr>
          <p:nvPr/>
        </p:nvSpPr>
        <p:spPr>
          <a:xfrm>
            <a:off x="6942682" y="2697677"/>
            <a:ext cx="1350639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r>
              <a:rPr lang="zh-TW" altLang="en-US" sz="44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</a:t>
            </a:r>
            <a:r>
              <a:rPr lang="zh-TW" altLang="en-US" sz="4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</a:t>
            </a:r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BF93CDFC-936F-40AF-9DF3-A2097D76C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693" y="2773527"/>
            <a:ext cx="766201" cy="766201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2099FC04-3C46-453A-AE4B-4846E2043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241" y="2871899"/>
            <a:ext cx="766201" cy="76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7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50"/>
            <a:ext cx="4094400" cy="11598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endParaRPr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63525" y="3975450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001"/>
              </a:spcAft>
            </a:pPr>
            <a:r>
              <a:rPr lang="en" dirty="0"/>
              <a:t>Let’s start with the first step.</a:t>
            </a: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2" y="4636501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 dirty="0"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3"/>
            <a:ext cx="2181600" cy="3136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3001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26908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40"/>
          <p:cNvSpPr txBox="1">
            <a:spLocks noGrp="1"/>
          </p:cNvSpPr>
          <p:nvPr>
            <p:ph type="title"/>
          </p:nvPr>
        </p:nvSpPr>
        <p:spPr>
          <a:xfrm>
            <a:off x="814276" y="392576"/>
            <a:ext cx="5258400" cy="7662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zh-TW" sz="28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SWOT</a:t>
            </a:r>
            <a:r>
              <a:rPr lang="zh-TW" altLang="en-US" sz="28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endParaRPr sz="2800" dirty="0"/>
          </a:p>
        </p:txBody>
      </p:sp>
      <p:sp>
        <p:nvSpPr>
          <p:cNvPr id="649" name="Google Shape;649;p40"/>
          <p:cNvSpPr txBox="1">
            <a:spLocks noGrp="1"/>
          </p:cNvSpPr>
          <p:nvPr>
            <p:ph type="sldNum" idx="12"/>
          </p:nvPr>
        </p:nvSpPr>
        <p:spPr>
          <a:xfrm>
            <a:off x="7618002" y="4636501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650" name="Google Shape;650;p40"/>
          <p:cNvSpPr/>
          <p:nvPr/>
        </p:nvSpPr>
        <p:spPr>
          <a:xfrm>
            <a:off x="874501" y="1439828"/>
            <a:ext cx="3630601" cy="136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r>
              <a:rPr lang="en" sz="1401" b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STRENGTHS</a:t>
            </a:r>
          </a:p>
          <a:p>
            <a:endParaRPr sz="1401" b="1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76197">
              <a:buSzPts val="2400"/>
            </a:pPr>
            <a:r>
              <a:rPr lang="en-US" altLang="zh-TW" sz="14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// </a:t>
            </a:r>
            <a:r>
              <a:rPr lang="zh-TW" altLang="en-US" sz="140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內在優勢</a:t>
            </a:r>
            <a:endParaRPr lang="en-US" altLang="zh-TW" sz="140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197">
              <a:buSzPts val="2400"/>
            </a:pPr>
            <a:r>
              <a:rPr lang="en-US" altLang="zh-TW" sz="140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//</a:t>
            </a:r>
            <a:r>
              <a:rPr lang="zh-TW" altLang="en-US" sz="140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內在</a:t>
            </a:r>
            <a:r>
              <a:rPr lang="zh-TW" altLang="en-US" sz="140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優勢</a:t>
            </a:r>
            <a:endParaRPr lang="en-US" altLang="zh-TW" sz="140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197">
              <a:buSzPts val="2400"/>
            </a:pPr>
            <a:r>
              <a:rPr lang="en-US" altLang="zh-TW" sz="140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//</a:t>
            </a:r>
            <a:r>
              <a:rPr lang="zh-TW" altLang="en-US" sz="140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內在優勢</a:t>
            </a:r>
            <a:endParaRPr lang="en-US" altLang="zh-TW" sz="140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197">
              <a:buSzPts val="2400"/>
            </a:pPr>
            <a:endParaRPr lang="en-US" altLang="zh-TW" sz="140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1" name="Google Shape;651;p40"/>
          <p:cNvSpPr/>
          <p:nvPr/>
        </p:nvSpPr>
        <p:spPr>
          <a:xfrm>
            <a:off x="4655166" y="1439828"/>
            <a:ext cx="3630601" cy="136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algn="r">
              <a:buClr>
                <a:schemeClr val="dk1"/>
              </a:buClr>
              <a:buSzPts val="1100"/>
            </a:pPr>
            <a:r>
              <a:rPr lang="en" sz="1401" b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WEAKNESSES</a:t>
            </a:r>
            <a:endParaRPr sz="1401" b="1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76197"/>
            <a:endParaRPr lang="en-US" altLang="zh-TW" sz="140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197"/>
            <a:r>
              <a:rPr lang="en-US" altLang="zh-TW" sz="140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//  </a:t>
            </a:r>
            <a:r>
              <a:rPr lang="zh-TW" altLang="en-US" sz="14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內在</a:t>
            </a:r>
            <a:r>
              <a:rPr lang="zh-TW" altLang="en-US" sz="140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劣勢</a:t>
            </a:r>
            <a:endParaRPr lang="en-US" altLang="zh-TW" sz="140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197"/>
            <a:r>
              <a:rPr lang="en-US" altLang="zh-TW" sz="140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//</a:t>
            </a:r>
            <a:r>
              <a:rPr lang="zh-TW" altLang="en-US" sz="140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內在劣勢</a:t>
            </a:r>
            <a:endParaRPr lang="en-US" altLang="zh-TW" sz="140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197"/>
            <a:r>
              <a:rPr lang="en-US" altLang="zh-TW" sz="140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//</a:t>
            </a:r>
            <a:r>
              <a:rPr lang="zh-TW" altLang="en-US" sz="140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內在劣勢</a:t>
            </a:r>
            <a:endParaRPr lang="en-US" altLang="zh-TW" sz="140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2" name="Google Shape;652;p40"/>
          <p:cNvSpPr/>
          <p:nvPr/>
        </p:nvSpPr>
        <p:spPr>
          <a:xfrm>
            <a:off x="874501" y="2957599"/>
            <a:ext cx="3630601" cy="136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sz="1401" b="1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76197"/>
            <a:r>
              <a:rPr lang="en-US" altLang="zh-TW" sz="14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// </a:t>
            </a:r>
            <a:r>
              <a:rPr lang="zh-TW" altLang="en-US" sz="140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外部機會</a:t>
            </a:r>
            <a:endParaRPr lang="en-US" altLang="zh-TW" sz="140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197"/>
            <a:r>
              <a:rPr lang="en-US" altLang="zh-TW" sz="140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//</a:t>
            </a:r>
            <a:r>
              <a:rPr lang="zh-TW" altLang="en-US" sz="140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外部機會</a:t>
            </a:r>
            <a:endParaRPr lang="en-US" altLang="zh-TW" sz="140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197"/>
            <a:r>
              <a:rPr lang="en-US" altLang="zh-TW" sz="140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//</a:t>
            </a:r>
            <a:r>
              <a:rPr lang="zh-TW" altLang="en-US" sz="140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外部機會</a:t>
            </a:r>
            <a:endParaRPr lang="en-US" altLang="zh-TW" sz="140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1"/>
              </a:spcBef>
              <a:spcAft>
                <a:spcPts val="601"/>
              </a:spcAft>
              <a:buClr>
                <a:schemeClr val="dk1"/>
              </a:buClr>
              <a:buSzPts val="1100"/>
            </a:pPr>
            <a:r>
              <a:rPr lang="en" sz="1401" b="1" dirty="0" smtClean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OPPORTUNITIES</a:t>
            </a:r>
            <a:endParaRPr sz="1401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53" name="Google Shape;653;p40"/>
          <p:cNvSpPr/>
          <p:nvPr/>
        </p:nvSpPr>
        <p:spPr>
          <a:xfrm>
            <a:off x="4655166" y="2957599"/>
            <a:ext cx="3630601" cy="136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76197"/>
            <a:r>
              <a:rPr lang="en-US" altLang="zh-TW" sz="140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//</a:t>
            </a:r>
            <a:r>
              <a:rPr lang="zh-TW" altLang="en-US" sz="140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外部威脅</a:t>
            </a:r>
            <a:r>
              <a:rPr lang="en-US" altLang="zh-TW" sz="140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76197"/>
            <a:r>
              <a:rPr lang="en-US" altLang="zh-TW" sz="140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//</a:t>
            </a:r>
            <a:r>
              <a:rPr lang="zh-TW" altLang="en-US" sz="140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外部威脅</a:t>
            </a:r>
            <a:endParaRPr lang="en-US" altLang="zh-TW" sz="140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197"/>
            <a:r>
              <a:rPr lang="en-US" altLang="zh-TW" sz="140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//</a:t>
            </a:r>
            <a:r>
              <a:rPr lang="zh-TW" altLang="en-US" sz="140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外部威脅</a:t>
            </a:r>
            <a:endParaRPr lang="en-US" altLang="zh-TW" sz="140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197"/>
            <a:endParaRPr lang="en-US" sz="1401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 Condensed"/>
              <a:sym typeface="Roboto Condensed"/>
            </a:endParaRPr>
          </a:p>
          <a:p>
            <a:pPr marL="76197"/>
            <a:r>
              <a:rPr lang="zh-TW" altLang="en-US" sz="1401" b="1" dirty="0" smtClean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                      </a:t>
            </a:r>
            <a:r>
              <a:rPr lang="en" sz="1401" b="1" dirty="0" smtClean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THREATS</a:t>
            </a:r>
            <a:endParaRPr sz="1401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54" name="Google Shape;654;p40"/>
          <p:cNvSpPr/>
          <p:nvPr/>
        </p:nvSpPr>
        <p:spPr>
          <a:xfrm>
            <a:off x="3462828" y="1763480"/>
            <a:ext cx="2086201" cy="2086201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1"/>
          </a:p>
        </p:txBody>
      </p:sp>
      <p:sp>
        <p:nvSpPr>
          <p:cNvPr id="655" name="Google Shape;655;p40"/>
          <p:cNvSpPr/>
          <p:nvPr/>
        </p:nvSpPr>
        <p:spPr>
          <a:xfrm rot="5400000">
            <a:off x="3613242" y="1763480"/>
            <a:ext cx="2086201" cy="2086201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1"/>
          </a:p>
        </p:txBody>
      </p:sp>
      <p:sp>
        <p:nvSpPr>
          <p:cNvPr id="656" name="Google Shape;656;p40"/>
          <p:cNvSpPr/>
          <p:nvPr/>
        </p:nvSpPr>
        <p:spPr>
          <a:xfrm rot="10800000">
            <a:off x="3613242" y="1915070"/>
            <a:ext cx="2086201" cy="2086201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1"/>
          </a:p>
        </p:txBody>
      </p:sp>
      <p:sp>
        <p:nvSpPr>
          <p:cNvPr id="657" name="Google Shape;657;p40"/>
          <p:cNvSpPr/>
          <p:nvPr/>
        </p:nvSpPr>
        <p:spPr>
          <a:xfrm rot="-5400000">
            <a:off x="3462828" y="1915070"/>
            <a:ext cx="2086201" cy="2086201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1"/>
          </a:p>
        </p:txBody>
      </p:sp>
      <p:sp>
        <p:nvSpPr>
          <p:cNvPr id="658" name="Google Shape;658;p40"/>
          <p:cNvSpPr/>
          <p:nvPr/>
        </p:nvSpPr>
        <p:spPr>
          <a:xfrm>
            <a:off x="3949794" y="2198647"/>
            <a:ext cx="248409" cy="38913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1401" b="1">
                <a:solidFill>
                  <a:schemeClr val="lt1"/>
                </a:solidFill>
                <a:latin typeface="Roboto Condensed"/>
              </a:rPr>
              <a:t>S</a:t>
            </a:r>
          </a:p>
        </p:txBody>
      </p:sp>
      <p:sp>
        <p:nvSpPr>
          <p:cNvPr id="659" name="Google Shape;659;p40"/>
          <p:cNvSpPr/>
          <p:nvPr/>
        </p:nvSpPr>
        <p:spPr>
          <a:xfrm>
            <a:off x="4826385" y="2205311"/>
            <a:ext cx="376879" cy="37900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1401" b="1">
                <a:solidFill>
                  <a:schemeClr val="lt1"/>
                </a:solidFill>
                <a:latin typeface="Roboto Condensed"/>
              </a:rPr>
              <a:t>W</a:t>
            </a:r>
          </a:p>
        </p:txBody>
      </p:sp>
      <p:sp>
        <p:nvSpPr>
          <p:cNvPr id="660" name="Google Shape;660;p40"/>
          <p:cNvSpPr/>
          <p:nvPr/>
        </p:nvSpPr>
        <p:spPr>
          <a:xfrm>
            <a:off x="3919945" y="3153567"/>
            <a:ext cx="273463" cy="38913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1401" b="1">
                <a:solidFill>
                  <a:schemeClr val="lt1"/>
                </a:solidFill>
                <a:latin typeface="Roboto Condensed"/>
              </a:rPr>
              <a:t>O</a:t>
            </a:r>
          </a:p>
        </p:txBody>
      </p:sp>
      <p:sp>
        <p:nvSpPr>
          <p:cNvPr id="661" name="Google Shape;661;p40"/>
          <p:cNvSpPr/>
          <p:nvPr/>
        </p:nvSpPr>
        <p:spPr>
          <a:xfrm>
            <a:off x="4925004" y="3160231"/>
            <a:ext cx="262801" cy="37900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1401" b="1">
                <a:solidFill>
                  <a:schemeClr val="lt1"/>
                </a:solidFill>
                <a:latin typeface="Roboto Condensed"/>
              </a:rPr>
              <a:t>T</a:t>
            </a:r>
          </a:p>
        </p:txBody>
      </p:sp>
      <p:sp>
        <p:nvSpPr>
          <p:cNvPr id="662" name="Google Shape;662;p40"/>
          <p:cNvSpPr/>
          <p:nvPr/>
        </p:nvSpPr>
        <p:spPr>
          <a:xfrm>
            <a:off x="315227" y="623923"/>
            <a:ext cx="303511" cy="303511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1"/>
          </a:p>
        </p:txBody>
      </p:sp>
    </p:spTree>
    <p:extLst>
      <p:ext uri="{BB962C8B-B14F-4D97-AF65-F5344CB8AC3E}">
        <p14:creationId xmlns:p14="http://schemas.microsoft.com/office/powerpoint/2010/main" val="281284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6" y="392576"/>
            <a:ext cx="5492400" cy="7662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學習動機</a:t>
            </a:r>
            <a:endParaRPr sz="3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2" y="4636501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20" y="590920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</p:grpSp>
      <p:sp>
        <p:nvSpPr>
          <p:cNvPr id="11" name="Google Shape;237;p16">
            <a:extLst>
              <a:ext uri="{FF2B5EF4-FFF2-40B4-BE49-F238E27FC236}">
                <a16:creationId xmlns:a16="http://schemas.microsoft.com/office/drawing/2014/main" id="{87F3CCD6-67CA-4A44-A65F-287081261BFA}"/>
              </a:ext>
            </a:extLst>
          </p:cNvPr>
          <p:cNvSpPr txBox="1">
            <a:spLocks/>
          </p:cNvSpPr>
          <p:nvPr/>
        </p:nvSpPr>
        <p:spPr>
          <a:xfrm>
            <a:off x="1034450" y="1736291"/>
            <a:ext cx="5984463" cy="152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76197" indent="0">
              <a:spcBef>
                <a:spcPts val="0"/>
              </a:spcBef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至少寫五十字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197" indent="0">
              <a:spcBef>
                <a:spcPts val="0"/>
              </a:spcBef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【</a:t>
            </a:r>
            <a:r>
              <a:rPr lang="zh-TW" altLang="en-US" dirty="0">
                <a:solidFill>
                  <a:srgbClr val="FF0000"/>
                </a:solidFill>
              </a:rPr>
              <a:t>請先刪除此文字說明再編輯</a:t>
            </a:r>
            <a:r>
              <a:rPr lang="en-US" altLang="zh-TW" dirty="0">
                <a:solidFill>
                  <a:srgbClr val="FF0000"/>
                </a:solidFill>
              </a:rPr>
              <a:t>】</a:t>
            </a:r>
            <a:endParaRPr lang="zh-TW" altLang="en-US" dirty="0">
              <a:solidFill>
                <a:srgbClr val="FF0000"/>
              </a:solidFill>
            </a:endParaRPr>
          </a:p>
          <a:p>
            <a:pPr marL="76197" indent="0">
              <a:spcBef>
                <a:spcPts val="0"/>
              </a:spcBef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49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6" y="392576"/>
            <a:ext cx="5492400" cy="7662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計畫書</a:t>
            </a:r>
            <a:endParaRPr sz="3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2" y="4636501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20" y="590920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282220" y="1311044"/>
            <a:ext cx="157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放置紙本計畫書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4470465" y="1311044"/>
            <a:ext cx="157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放置紙本計畫書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755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6" y="392576"/>
            <a:ext cx="5492400" cy="7662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預期成效</a:t>
            </a:r>
            <a:endParaRPr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2" y="4636501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20" y="590920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1"/>
            </a:p>
          </p:txBody>
        </p:sp>
      </p:grpSp>
      <p:sp>
        <p:nvSpPr>
          <p:cNvPr id="11" name="Google Shape;237;p16">
            <a:extLst>
              <a:ext uri="{FF2B5EF4-FFF2-40B4-BE49-F238E27FC236}">
                <a16:creationId xmlns:a16="http://schemas.microsoft.com/office/drawing/2014/main" id="{0369116E-5486-41FF-BFDE-6A7C9526C8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4276" y="1641474"/>
            <a:ext cx="7720124" cy="15240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zh-TW" altLang="en-US" b="1" dirty="0" smtClean="0"/>
              <a:t>目標要具體、量化</a:t>
            </a:r>
            <a:r>
              <a:rPr lang="en-US" altLang="zh-TW" b="1" dirty="0" smtClean="0"/>
              <a:t>…….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endParaRPr lang="zh-TW" alt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en-US" altLang="zh-TW" b="1" dirty="0"/>
          </a:p>
          <a:p>
            <a:pPr>
              <a:spcBef>
                <a:spcPts val="0"/>
              </a:spcBef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  <a:r>
              <a:rPr lang="en-US" altLang="zh-TW" dirty="0">
                <a:solidFill>
                  <a:srgbClr val="FF0000"/>
                </a:solidFill>
              </a:rPr>
              <a:t> 【</a:t>
            </a:r>
            <a:r>
              <a:rPr lang="zh-TW" altLang="en-US" dirty="0">
                <a:solidFill>
                  <a:srgbClr val="FF0000"/>
                </a:solidFill>
              </a:rPr>
              <a:t>請先刪除此文字說明再</a:t>
            </a:r>
            <a:r>
              <a:rPr lang="zh-TW" altLang="en-US" dirty="0" smtClean="0">
                <a:solidFill>
                  <a:srgbClr val="FF0000"/>
                </a:solidFill>
              </a:rPr>
              <a:t>編輯</a:t>
            </a:r>
            <a:r>
              <a:rPr lang="en-US" altLang="zh-TW" dirty="0">
                <a:solidFill>
                  <a:srgbClr val="FF0000"/>
                </a:solidFill>
              </a:rPr>
              <a:t>】</a:t>
            </a:r>
            <a:endParaRPr lang="en-US" altLang="zh-TW" b="1" dirty="0"/>
          </a:p>
          <a:p>
            <a:pPr>
              <a:spcBef>
                <a:spcPts val="0"/>
              </a:spcBef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96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6"/>
          <p:cNvSpPr txBox="1">
            <a:spLocks noGrp="1"/>
          </p:cNvSpPr>
          <p:nvPr>
            <p:ph type="ctrTitle"/>
          </p:nvPr>
        </p:nvSpPr>
        <p:spPr>
          <a:xfrm>
            <a:off x="463525" y="2871150"/>
            <a:ext cx="4094400" cy="11598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表現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7" name="Google Shape;557;p36"/>
          <p:cNvSpPr txBox="1">
            <a:spLocks noGrp="1"/>
          </p:cNvSpPr>
          <p:nvPr>
            <p:ph type="subTitle" idx="1"/>
          </p:nvPr>
        </p:nvSpPr>
        <p:spPr>
          <a:xfrm>
            <a:off x="463525" y="4166837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001"/>
              </a:spcAft>
            </a:pPr>
            <a:r>
              <a:rPr lang="en-US" altLang="zh-TW" dirty="0"/>
              <a:t>It’s time to put into practice.</a:t>
            </a:r>
            <a:endParaRPr dirty="0"/>
          </a:p>
        </p:txBody>
      </p:sp>
      <p:sp>
        <p:nvSpPr>
          <p:cNvPr id="558" name="Google Shape;558;p36"/>
          <p:cNvSpPr txBox="1"/>
          <p:nvPr/>
        </p:nvSpPr>
        <p:spPr>
          <a:xfrm>
            <a:off x="463525" y="3"/>
            <a:ext cx="2181600" cy="3136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12000" b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sz="3001" b="1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5197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725</Words>
  <Application>Microsoft Office PowerPoint</Application>
  <PresentationFormat>如螢幕大小 (16:9)</PresentationFormat>
  <Paragraphs>178</Paragraphs>
  <Slides>22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0" baseType="lpstr">
      <vt:lpstr>Calibri</vt:lpstr>
      <vt:lpstr>Arvo</vt:lpstr>
      <vt:lpstr>Muli</vt:lpstr>
      <vt:lpstr>微軟正黑體</vt:lpstr>
      <vt:lpstr>Roboto Condensed</vt:lpstr>
      <vt:lpstr>Arial</vt:lpstr>
      <vt:lpstr>Roboto Condensed Light</vt:lpstr>
      <vt:lpstr>Salerio template</vt:lpstr>
      <vt:lpstr>自主學習名稱 </vt:lpstr>
      <vt:lpstr>摘要</vt:lpstr>
      <vt:lpstr>  自主學習流程</vt:lpstr>
      <vt:lpstr>規劃</vt:lpstr>
      <vt:lpstr>SWOT分析</vt:lpstr>
      <vt:lpstr>學習動機</vt:lpstr>
      <vt:lpstr>自主學習計畫書</vt:lpstr>
      <vt:lpstr>預期成效</vt:lpstr>
      <vt:lpstr>表現</vt:lpstr>
      <vt:lpstr>自主學習map(改成實況)</vt:lpstr>
      <vt:lpstr>第一週-安排進度，撰寫讀書計畫表(改成實況)</vt:lpstr>
      <vt:lpstr>第二、三、四週-研讀生物、熟背單字(改成實況)</vt:lpstr>
      <vt:lpstr>第五週-生物模擬試題(改成實況)</vt:lpstr>
      <vt:lpstr>第六週-研讀生物(改成實況)</vt:lpstr>
      <vt:lpstr>第七週-研讀生物(改成實況)</vt:lpstr>
      <vt:lpstr>PowerPoint 簡報</vt:lpstr>
      <vt:lpstr>第九週(改成實況)</vt:lpstr>
      <vt:lpstr>成果</vt:lpstr>
      <vt:lpstr>學習成果</vt:lpstr>
      <vt:lpstr>反思</vt:lpstr>
      <vt:lpstr>反思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smklsn</dc:creator>
  <cp:lastModifiedBy>王建富</cp:lastModifiedBy>
  <cp:revision>20</cp:revision>
  <dcterms:modified xsi:type="dcterms:W3CDTF">2021-12-01T02:33:16Z</dcterms:modified>
</cp:coreProperties>
</file>