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80" r:id="rId3"/>
    <p:sldId id="281" r:id="rId4"/>
    <p:sldId id="291" r:id="rId5"/>
    <p:sldId id="296" r:id="rId6"/>
    <p:sldId id="283" r:id="rId7"/>
    <p:sldId id="284" r:id="rId8"/>
    <p:sldId id="297" r:id="rId9"/>
    <p:sldId id="332" r:id="rId10"/>
    <p:sldId id="333" r:id="rId11"/>
    <p:sldId id="299" r:id="rId12"/>
    <p:sldId id="324" r:id="rId13"/>
    <p:sldId id="334" r:id="rId14"/>
    <p:sldId id="335" r:id="rId15"/>
    <p:sldId id="336" r:id="rId16"/>
    <p:sldId id="347" r:id="rId17"/>
    <p:sldId id="302" r:id="rId18"/>
    <p:sldId id="326" r:id="rId19"/>
    <p:sldId id="327" r:id="rId20"/>
    <p:sldId id="337" r:id="rId21"/>
    <p:sldId id="304" r:id="rId22"/>
    <p:sldId id="305" r:id="rId23"/>
    <p:sldId id="346" r:id="rId24"/>
    <p:sldId id="338" r:id="rId25"/>
    <p:sldId id="308" r:id="rId26"/>
    <p:sldId id="322" r:id="rId27"/>
    <p:sldId id="309" r:id="rId28"/>
    <p:sldId id="328" r:id="rId29"/>
    <p:sldId id="310" r:id="rId30"/>
    <p:sldId id="320" r:id="rId31"/>
    <p:sldId id="311" r:id="rId32"/>
    <p:sldId id="312" r:id="rId33"/>
    <p:sldId id="339" r:id="rId34"/>
    <p:sldId id="330" r:id="rId35"/>
    <p:sldId id="313" r:id="rId36"/>
    <p:sldId id="345" r:id="rId37"/>
    <p:sldId id="344" r:id="rId38"/>
    <p:sldId id="342" r:id="rId39"/>
    <p:sldId id="343" r:id="rId40"/>
    <p:sldId id="314" r:id="rId41"/>
    <p:sldId id="315" r:id="rId42"/>
    <p:sldId id="321" r:id="rId43"/>
    <p:sldId id="316" r:id="rId44"/>
    <p:sldId id="294" r:id="rId45"/>
    <p:sldId id="340" r:id="rId46"/>
    <p:sldId id="329" r:id="rId47"/>
    <p:sldId id="295" r:id="rId48"/>
    <p:sldId id="318" r:id="rId49"/>
    <p:sldId id="317" r:id="rId50"/>
    <p:sldId id="323" r:id="rId51"/>
    <p:sldId id="319" r:id="rId5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9FB5"/>
    <a:srgbClr val="BADFDB"/>
    <a:srgbClr val="E99763"/>
    <a:srgbClr val="FFC5A1"/>
    <a:srgbClr val="A1D4E2"/>
    <a:srgbClr val="F0F0F0"/>
    <a:srgbClr val="FCF9EA"/>
    <a:srgbClr val="F8A978"/>
    <a:srgbClr val="BAB8B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73733" autoAdjust="0"/>
  </p:normalViewPr>
  <p:slideViewPr>
    <p:cSldViewPr snapToGrid="0">
      <p:cViewPr>
        <p:scale>
          <a:sx n="50" d="100"/>
          <a:sy n="50" d="100"/>
        </p:scale>
        <p:origin x="384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0718&#25976;&#25818;&#36039;&#26009;&#26356;&#26032;\&#24188;&#31461;\107-111&#24180;6&#27506;&#20197;&#19979;&#24188;&#20818;&#20132;&#36890;&#20107;&#25925;&#20663;&#20129;&#20154;&#25976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工作表3!$C$2</c:f>
              <c:strCache>
                <c:ptCount val="1"/>
                <c:pt idx="0">
                  <c:v>機車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工作表3!$A$3:$A$7</c:f>
              <c:strCache>
                <c:ptCount val="5"/>
                <c:pt idx="0">
                  <c:v>107年</c:v>
                </c:pt>
                <c:pt idx="1">
                  <c:v>108年</c:v>
                </c:pt>
                <c:pt idx="2">
                  <c:v>109年</c:v>
                </c:pt>
                <c:pt idx="3">
                  <c:v>110年</c:v>
                </c:pt>
                <c:pt idx="4">
                  <c:v>111年</c:v>
                </c:pt>
              </c:strCache>
            </c:strRef>
          </c:cat>
          <c:val>
            <c:numRef>
              <c:f>工作表3!$C$3:$C$7</c:f>
              <c:numCache>
                <c:formatCode>#,##0</c:formatCode>
                <c:ptCount val="5"/>
                <c:pt idx="0">
                  <c:v>6768</c:v>
                </c:pt>
                <c:pt idx="1">
                  <c:v>6913</c:v>
                </c:pt>
                <c:pt idx="2">
                  <c:v>7329</c:v>
                </c:pt>
                <c:pt idx="3">
                  <c:v>6699</c:v>
                </c:pt>
                <c:pt idx="4">
                  <c:v>6764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工作表3!$D$2</c:f>
              <c:strCache>
                <c:ptCount val="1"/>
                <c:pt idx="0">
                  <c:v>腳踏車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工作表3!$A$3:$A$7</c:f>
              <c:strCache>
                <c:ptCount val="5"/>
                <c:pt idx="0">
                  <c:v>107年</c:v>
                </c:pt>
                <c:pt idx="1">
                  <c:v>108年</c:v>
                </c:pt>
                <c:pt idx="2">
                  <c:v>109年</c:v>
                </c:pt>
                <c:pt idx="3">
                  <c:v>110年</c:v>
                </c:pt>
                <c:pt idx="4">
                  <c:v>111年</c:v>
                </c:pt>
              </c:strCache>
            </c:strRef>
          </c:cat>
          <c:val>
            <c:numRef>
              <c:f>工作表3!$D$3:$D$7</c:f>
              <c:numCache>
                <c:formatCode>#,##0</c:formatCode>
                <c:ptCount val="5"/>
                <c:pt idx="0">
                  <c:v>3159</c:v>
                </c:pt>
                <c:pt idx="1">
                  <c:v>3199</c:v>
                </c:pt>
                <c:pt idx="2">
                  <c:v>3289</c:v>
                </c:pt>
                <c:pt idx="3">
                  <c:v>2793</c:v>
                </c:pt>
                <c:pt idx="4">
                  <c:v>2908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工作表3!$E$2</c:f>
              <c:strCache>
                <c:ptCount val="1"/>
                <c:pt idx="0">
                  <c:v>電動輔助自行車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工作表3!$A$3:$A$7</c:f>
              <c:strCache>
                <c:ptCount val="5"/>
                <c:pt idx="0">
                  <c:v>107年</c:v>
                </c:pt>
                <c:pt idx="1">
                  <c:v>108年</c:v>
                </c:pt>
                <c:pt idx="2">
                  <c:v>109年</c:v>
                </c:pt>
                <c:pt idx="3">
                  <c:v>110年</c:v>
                </c:pt>
                <c:pt idx="4">
                  <c:v>111年</c:v>
                </c:pt>
              </c:strCache>
            </c:strRef>
          </c:cat>
          <c:val>
            <c:numRef>
              <c:f>工作表3!$E$3:$E$7</c:f>
              <c:numCache>
                <c:formatCode>General</c:formatCode>
                <c:ptCount val="5"/>
                <c:pt idx="0">
                  <c:v>118</c:v>
                </c:pt>
                <c:pt idx="1">
                  <c:v>146</c:v>
                </c:pt>
                <c:pt idx="2">
                  <c:v>165</c:v>
                </c:pt>
                <c:pt idx="3">
                  <c:v>134</c:v>
                </c:pt>
                <c:pt idx="4">
                  <c:v>281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工作表3!$F$2</c:f>
              <c:strCache>
                <c:ptCount val="1"/>
                <c:pt idx="0">
                  <c:v>電動自行車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工作表3!$A$3:$A$7</c:f>
              <c:strCache>
                <c:ptCount val="5"/>
                <c:pt idx="0">
                  <c:v>107年</c:v>
                </c:pt>
                <c:pt idx="1">
                  <c:v>108年</c:v>
                </c:pt>
                <c:pt idx="2">
                  <c:v>109年</c:v>
                </c:pt>
                <c:pt idx="3">
                  <c:v>110年</c:v>
                </c:pt>
                <c:pt idx="4">
                  <c:v>111年</c:v>
                </c:pt>
              </c:strCache>
            </c:strRef>
          </c:cat>
          <c:val>
            <c:numRef>
              <c:f>工作表3!$F$3:$F$7</c:f>
              <c:numCache>
                <c:formatCode>General</c:formatCode>
                <c:ptCount val="5"/>
                <c:pt idx="0">
                  <c:v>716</c:v>
                </c:pt>
                <c:pt idx="1">
                  <c:v>915</c:v>
                </c:pt>
                <c:pt idx="2" formatCode="#,##0">
                  <c:v>1115</c:v>
                </c:pt>
                <c:pt idx="3" formatCode="#,##0">
                  <c:v>1212</c:v>
                </c:pt>
                <c:pt idx="4" formatCode="#,##0">
                  <c:v>1482</c:v>
                </c:pt>
              </c:numCache>
            </c:numRef>
          </c:val>
          <c:smooth val="0"/>
        </c:ser>
        <c:ser>
          <c:idx val="5"/>
          <c:order val="4"/>
          <c:tx>
            <c:strRef>
              <c:f>工作表3!$G$2</c:f>
              <c:strCache>
                <c:ptCount val="1"/>
                <c:pt idx="0">
                  <c:v>行人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工作表3!$A$3:$A$7</c:f>
              <c:strCache>
                <c:ptCount val="5"/>
                <c:pt idx="0">
                  <c:v>107年</c:v>
                </c:pt>
                <c:pt idx="1">
                  <c:v>108年</c:v>
                </c:pt>
                <c:pt idx="2">
                  <c:v>109年</c:v>
                </c:pt>
                <c:pt idx="3">
                  <c:v>110年</c:v>
                </c:pt>
                <c:pt idx="4">
                  <c:v>111年</c:v>
                </c:pt>
              </c:strCache>
            </c:strRef>
          </c:cat>
          <c:val>
            <c:numRef>
              <c:f>工作表3!$G$3:$G$7</c:f>
              <c:numCache>
                <c:formatCode>#,##0</c:formatCode>
                <c:ptCount val="5"/>
                <c:pt idx="0">
                  <c:v>1418</c:v>
                </c:pt>
                <c:pt idx="1">
                  <c:v>1496</c:v>
                </c:pt>
                <c:pt idx="2">
                  <c:v>1464</c:v>
                </c:pt>
                <c:pt idx="3">
                  <c:v>1146</c:v>
                </c:pt>
                <c:pt idx="4">
                  <c:v>1339</c:v>
                </c:pt>
              </c:numCache>
            </c:numRef>
          </c:val>
          <c:smooth val="0"/>
        </c:ser>
        <c:ser>
          <c:idx val="6"/>
          <c:order val="5"/>
          <c:tx>
            <c:strRef>
              <c:f>工作表3!$H$2</c:f>
              <c:strCache>
                <c:ptCount val="1"/>
                <c:pt idx="0">
                  <c:v>汽車乘客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工作表3!$A$3:$A$7</c:f>
              <c:strCache>
                <c:ptCount val="5"/>
                <c:pt idx="0">
                  <c:v>107年</c:v>
                </c:pt>
                <c:pt idx="1">
                  <c:v>108年</c:v>
                </c:pt>
                <c:pt idx="2">
                  <c:v>109年</c:v>
                </c:pt>
                <c:pt idx="3">
                  <c:v>110年</c:v>
                </c:pt>
                <c:pt idx="4">
                  <c:v>111年</c:v>
                </c:pt>
              </c:strCache>
            </c:strRef>
          </c:cat>
          <c:val>
            <c:numRef>
              <c:f>工作表3!$H$3:$H$7</c:f>
              <c:numCache>
                <c:formatCode>#,##0</c:formatCode>
                <c:ptCount val="5"/>
                <c:pt idx="0" formatCode="General">
                  <c:v>936</c:v>
                </c:pt>
                <c:pt idx="1">
                  <c:v>1224</c:v>
                </c:pt>
                <c:pt idx="2">
                  <c:v>1206</c:v>
                </c:pt>
                <c:pt idx="3">
                  <c:v>1209</c:v>
                </c:pt>
                <c:pt idx="4">
                  <c:v>1337</c:v>
                </c:pt>
              </c:numCache>
            </c:numRef>
          </c:val>
          <c:smooth val="0"/>
        </c:ser>
        <c:ser>
          <c:idx val="7"/>
          <c:order val="6"/>
          <c:tx>
            <c:strRef>
              <c:f>工作表3!$I$2</c:f>
              <c:strCache>
                <c:ptCount val="1"/>
                <c:pt idx="0">
                  <c:v>機車乘客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工作表3!$A$3:$A$7</c:f>
              <c:strCache>
                <c:ptCount val="5"/>
                <c:pt idx="0">
                  <c:v>107年</c:v>
                </c:pt>
                <c:pt idx="1">
                  <c:v>108年</c:v>
                </c:pt>
                <c:pt idx="2">
                  <c:v>109年</c:v>
                </c:pt>
                <c:pt idx="3">
                  <c:v>110年</c:v>
                </c:pt>
                <c:pt idx="4">
                  <c:v>111年</c:v>
                </c:pt>
              </c:strCache>
            </c:strRef>
          </c:cat>
          <c:val>
            <c:numRef>
              <c:f>工作表3!$I$3:$I$7</c:f>
              <c:numCache>
                <c:formatCode>#,##0</c:formatCode>
                <c:ptCount val="5"/>
                <c:pt idx="0">
                  <c:v>7111</c:v>
                </c:pt>
                <c:pt idx="1">
                  <c:v>8282</c:v>
                </c:pt>
                <c:pt idx="2">
                  <c:v>8646</c:v>
                </c:pt>
                <c:pt idx="3">
                  <c:v>7786</c:v>
                </c:pt>
                <c:pt idx="4">
                  <c:v>8268</c:v>
                </c:pt>
              </c:numCache>
            </c:numRef>
          </c:val>
          <c:smooth val="0"/>
        </c:ser>
        <c:ser>
          <c:idx val="8"/>
          <c:order val="7"/>
          <c:tx>
            <c:strRef>
              <c:f>工作表3!$J$2</c:f>
              <c:strCache>
                <c:ptCount val="1"/>
                <c:pt idx="0">
                  <c:v>電動自行車乘客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工作表3!$A$3:$A$7</c:f>
              <c:strCache>
                <c:ptCount val="5"/>
                <c:pt idx="0">
                  <c:v>107年</c:v>
                </c:pt>
                <c:pt idx="1">
                  <c:v>108年</c:v>
                </c:pt>
                <c:pt idx="2">
                  <c:v>109年</c:v>
                </c:pt>
                <c:pt idx="3">
                  <c:v>110年</c:v>
                </c:pt>
                <c:pt idx="4">
                  <c:v>111年</c:v>
                </c:pt>
              </c:strCache>
            </c:strRef>
          </c:cat>
          <c:val>
            <c:numRef>
              <c:f>工作表3!$J$3:$J$7</c:f>
              <c:numCache>
                <c:formatCode>General</c:formatCode>
                <c:ptCount val="5"/>
                <c:pt idx="0">
                  <c:v>122</c:v>
                </c:pt>
                <c:pt idx="1">
                  <c:v>158</c:v>
                </c:pt>
                <c:pt idx="2">
                  <c:v>219</c:v>
                </c:pt>
                <c:pt idx="3">
                  <c:v>207</c:v>
                </c:pt>
                <c:pt idx="4">
                  <c:v>249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9211112"/>
        <c:axId val="399206800"/>
      </c:lineChart>
      <c:catAx>
        <c:axId val="399211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399206800"/>
        <c:crosses val="autoZero"/>
        <c:auto val="1"/>
        <c:lblAlgn val="ctr"/>
        <c:lblOffset val="100"/>
        <c:noMultiLvlLbl val="0"/>
      </c:catAx>
      <c:valAx>
        <c:axId val="399206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399211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200"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087C12-BE29-4BC0-9379-27DF21E701A1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33621E21-AF13-4D27-B562-A293DB6B7059}">
      <dgm:prSet phldrT="[文字]"/>
      <dgm:spPr>
        <a:solidFill>
          <a:srgbClr val="2F9FB5"/>
        </a:solidFill>
      </dgm:spPr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年滿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18</a:t>
          </a: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歲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C244DAE-9739-488F-8EC8-AA087AF7416E}" type="parTrans" cxnId="{DBB0FA2F-8D7F-47B5-9564-249CB31D4D8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A1F9FDD-788D-4CFA-9E4F-B2761CACF954}" type="sibTrans" cxnId="{DBB0FA2F-8D7F-47B5-9564-249CB31D4D8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D17A58A-A17F-4454-811B-FD73F0CC9DAD}">
      <dgm:prSet phldrT="[文字]"/>
      <dgm:spPr>
        <a:solidFill>
          <a:srgbClr val="2F9FB5"/>
        </a:solidFill>
      </dgm:spPr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網路報名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9C0ABB6-E0C5-4C17-ACFD-EB477653CCB8}" type="parTrans" cxnId="{95C3E8B6-9226-4859-9F4C-E33A99EEB6F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933473D-29B7-4BB7-B761-74A5C88D1D66}" type="sibTrans" cxnId="{95C3E8B6-9226-4859-9F4C-E33A99EEB6F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BCB2F3-8D9B-4BC3-80BE-457DDA023871}">
      <dgm:prSet phldrT="[文字]"/>
      <dgm:spPr>
        <a:solidFill>
          <a:srgbClr val="2F9FB5"/>
        </a:solidFill>
      </dgm:spPr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安全講習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CEC09D-80AA-4062-B1E7-4BADA8C4B692}" type="parTrans" cxnId="{7C17E997-7F2E-4624-85FB-F677462ED77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D51BE9C-6DCF-4E75-80E9-A4A78D45672A}" type="sibTrans" cxnId="{7C17E997-7F2E-4624-85FB-F677462ED77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762E08-5C56-4273-B147-2A0DF840B394}">
      <dgm:prSet phldrT="[文字]"/>
      <dgm:spPr>
        <a:solidFill>
          <a:srgbClr val="2F9FB5"/>
        </a:solidFill>
      </dgm:spPr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通過體檢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F6A991-59ED-4EB8-A880-17705873561F}" type="parTrans" cxnId="{1A8CFB5F-BECD-47AF-ADFB-966B7A36ED1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3364572-24C6-4247-9EF4-2716E243BFA5}" type="sibTrans" cxnId="{1A8CFB5F-BECD-47AF-ADFB-966B7A36ED1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052B8F9-C053-427A-826C-1AF4A299250F}">
      <dgm:prSet phldrT="[文字]"/>
      <dgm:spPr>
        <a:solidFill>
          <a:srgbClr val="2F9FB5"/>
        </a:solidFill>
      </dgm:spPr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筆試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CC4CDE-1FE2-4CCD-B3EA-2F64A7A9F3F8}" type="parTrans" cxnId="{02B22F7F-707C-4FB9-852F-2B4D164DA99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95793C-050E-4F87-BB7A-F8CBA9BFE2B1}" type="sibTrans" cxnId="{02B22F7F-707C-4FB9-852F-2B4D164DA99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0C47BD2-D4CB-4568-BF65-A62E48A9D801}">
      <dgm:prSet phldrT="[文字]"/>
      <dgm:spPr>
        <a:solidFill>
          <a:srgbClr val="2F9FB5"/>
        </a:solidFill>
      </dgm:spPr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路考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95A2A97-3C2B-448F-B959-6927AEFAC9E5}" type="parTrans" cxnId="{A2022B07-097E-4CE4-8CED-8969880EA45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79B9746-8D36-4329-B4F4-1F7AB3F57940}" type="sibTrans" cxnId="{A2022B07-097E-4CE4-8CED-8969880EA45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F4539B8-E81D-4DFD-B000-7D7FD91B26E0}">
      <dgm:prSet phldrT="[文字]"/>
      <dgm:spPr>
        <a:solidFill>
          <a:srgbClr val="2F9FB5"/>
        </a:solidFill>
      </dgm:spPr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領駕照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6A57DCA-7CA8-46AD-81AE-FFDB7D3E66E7}" type="parTrans" cxnId="{D4B38A52-ABF3-4037-9511-072604877592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6F7BE37-882A-4A57-9438-BAA7835AE9D4}" type="sibTrans" cxnId="{D4B38A52-ABF3-4037-9511-072604877592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579C74E-6179-48BA-9E3E-AF01DD423AFF}" type="pres">
      <dgm:prSet presAssocID="{7B087C12-BE29-4BC0-9379-27DF21E701A1}" presName="CompostProcess" presStyleCnt="0">
        <dgm:presLayoutVars>
          <dgm:dir/>
          <dgm:resizeHandles val="exact"/>
        </dgm:presLayoutVars>
      </dgm:prSet>
      <dgm:spPr/>
    </dgm:pt>
    <dgm:pt modelId="{3B510EAD-5E43-424F-B9CD-C7BBA3B111F3}" type="pres">
      <dgm:prSet presAssocID="{7B087C12-BE29-4BC0-9379-27DF21E701A1}" presName="arrow" presStyleLbl="bgShp" presStyleIdx="0" presStyleCnt="1"/>
      <dgm:spPr>
        <a:solidFill>
          <a:srgbClr val="A1D4E2"/>
        </a:solidFill>
      </dgm:spPr>
      <dgm:t>
        <a:bodyPr/>
        <a:lstStyle/>
        <a:p>
          <a:endParaRPr lang="zh-TW" altLang="en-US"/>
        </a:p>
      </dgm:t>
    </dgm:pt>
    <dgm:pt modelId="{58BBD93C-6A84-4096-ACFB-E4A3874D1A63}" type="pres">
      <dgm:prSet presAssocID="{7B087C12-BE29-4BC0-9379-27DF21E701A1}" presName="linearProcess" presStyleCnt="0"/>
      <dgm:spPr/>
    </dgm:pt>
    <dgm:pt modelId="{11B278CA-2C35-432F-A7E1-387DA92B5020}" type="pres">
      <dgm:prSet presAssocID="{33621E21-AF13-4D27-B562-A293DB6B7059}" presName="tex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E93AE1-72F7-47FA-8997-52094895C9B7}" type="pres">
      <dgm:prSet presAssocID="{6A1F9FDD-788D-4CFA-9E4F-B2761CACF954}" presName="sibTrans" presStyleCnt="0"/>
      <dgm:spPr/>
    </dgm:pt>
    <dgm:pt modelId="{D65C49DA-3789-4F89-912A-FC32CE3C08A2}" type="pres">
      <dgm:prSet presAssocID="{F6762E08-5C56-4273-B147-2A0DF840B394}" presName="text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C4F1069-99AD-4DA5-9AF4-2E971A537A67}" type="pres">
      <dgm:prSet presAssocID="{83364572-24C6-4247-9EF4-2716E243BFA5}" presName="sibTrans" presStyleCnt="0"/>
      <dgm:spPr/>
    </dgm:pt>
    <dgm:pt modelId="{D1D75F13-EA90-46B9-B10E-CEDDAABD551F}" type="pres">
      <dgm:prSet presAssocID="{AD17A58A-A17F-4454-811B-FD73F0CC9DAD}" presName="text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9A942A-F433-4AEA-AC30-1BB5FE214976}" type="pres">
      <dgm:prSet presAssocID="{4933473D-29B7-4BB7-B761-74A5C88D1D66}" presName="sibTrans" presStyleCnt="0"/>
      <dgm:spPr/>
    </dgm:pt>
    <dgm:pt modelId="{5942F526-00F9-4E44-BB43-4145B18F34CE}" type="pres">
      <dgm:prSet presAssocID="{F3BCB2F3-8D9B-4BC3-80BE-457DDA023871}" presName="text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80931B-439D-4647-ABDD-F48F3F76239E}" type="pres">
      <dgm:prSet presAssocID="{ED51BE9C-6DCF-4E75-80E9-A4A78D45672A}" presName="sibTrans" presStyleCnt="0"/>
      <dgm:spPr/>
    </dgm:pt>
    <dgm:pt modelId="{4342E9E6-8F44-4970-B304-031F9A209FC4}" type="pres">
      <dgm:prSet presAssocID="{E052B8F9-C053-427A-826C-1AF4A299250F}" presName="text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9FE7DEB-B1C7-4A5E-888B-D7AB81A5C970}" type="pres">
      <dgm:prSet presAssocID="{F395793C-050E-4F87-BB7A-F8CBA9BFE2B1}" presName="sibTrans" presStyleCnt="0"/>
      <dgm:spPr/>
    </dgm:pt>
    <dgm:pt modelId="{4212043B-EC4E-478A-8DBE-D4A494A8A674}" type="pres">
      <dgm:prSet presAssocID="{30C47BD2-D4CB-4568-BF65-A62E48A9D801}" presName="text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1BC4AE-5517-4C65-98DF-52B7EAFE9443}" type="pres">
      <dgm:prSet presAssocID="{179B9746-8D36-4329-B4F4-1F7AB3F57940}" presName="sibTrans" presStyleCnt="0"/>
      <dgm:spPr/>
    </dgm:pt>
    <dgm:pt modelId="{CEC57268-55D1-4CB1-B8AD-33DD2B4FF79A}" type="pres">
      <dgm:prSet presAssocID="{8F4539B8-E81D-4DFD-B000-7D7FD91B26E0}" presName="textNode" presStyleLbl="node1" presStyleIdx="6" presStyleCnt="7" custScaleX="1280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8543EC3-538C-4DDC-A03A-30EC58D24F89}" type="presOf" srcId="{F6762E08-5C56-4273-B147-2A0DF840B394}" destId="{D65C49DA-3789-4F89-912A-FC32CE3C08A2}" srcOrd="0" destOrd="0" presId="urn:microsoft.com/office/officeart/2005/8/layout/hProcess9"/>
    <dgm:cxn modelId="{DBB0FA2F-8D7F-47B5-9564-249CB31D4D8D}" srcId="{7B087C12-BE29-4BC0-9379-27DF21E701A1}" destId="{33621E21-AF13-4D27-B562-A293DB6B7059}" srcOrd="0" destOrd="0" parTransId="{DC244DAE-9739-488F-8EC8-AA087AF7416E}" sibTransId="{6A1F9FDD-788D-4CFA-9E4F-B2761CACF954}"/>
    <dgm:cxn modelId="{A2022B07-097E-4CE4-8CED-8969880EA45E}" srcId="{7B087C12-BE29-4BC0-9379-27DF21E701A1}" destId="{30C47BD2-D4CB-4568-BF65-A62E48A9D801}" srcOrd="5" destOrd="0" parTransId="{A95A2A97-3C2B-448F-B959-6927AEFAC9E5}" sibTransId="{179B9746-8D36-4329-B4F4-1F7AB3F57940}"/>
    <dgm:cxn modelId="{55267686-08C1-4664-A766-326083C24B2A}" type="presOf" srcId="{8F4539B8-E81D-4DFD-B000-7D7FD91B26E0}" destId="{CEC57268-55D1-4CB1-B8AD-33DD2B4FF79A}" srcOrd="0" destOrd="0" presId="urn:microsoft.com/office/officeart/2005/8/layout/hProcess9"/>
    <dgm:cxn modelId="{DEB68F72-CE8D-4C88-BDEA-5EBB7DA51FD2}" type="presOf" srcId="{30C47BD2-D4CB-4568-BF65-A62E48A9D801}" destId="{4212043B-EC4E-478A-8DBE-D4A494A8A674}" srcOrd="0" destOrd="0" presId="urn:microsoft.com/office/officeart/2005/8/layout/hProcess9"/>
    <dgm:cxn modelId="{D4B38A52-ABF3-4037-9511-072604877592}" srcId="{7B087C12-BE29-4BC0-9379-27DF21E701A1}" destId="{8F4539B8-E81D-4DFD-B000-7D7FD91B26E0}" srcOrd="6" destOrd="0" parTransId="{A6A57DCA-7CA8-46AD-81AE-FFDB7D3E66E7}" sibTransId="{86F7BE37-882A-4A57-9438-BAA7835AE9D4}"/>
    <dgm:cxn modelId="{1A8CFB5F-BECD-47AF-ADFB-966B7A36ED15}" srcId="{7B087C12-BE29-4BC0-9379-27DF21E701A1}" destId="{F6762E08-5C56-4273-B147-2A0DF840B394}" srcOrd="1" destOrd="0" parTransId="{A1F6A991-59ED-4EB8-A880-17705873561F}" sibTransId="{83364572-24C6-4247-9EF4-2716E243BFA5}"/>
    <dgm:cxn modelId="{7C17E997-7F2E-4624-85FB-F677462ED778}" srcId="{7B087C12-BE29-4BC0-9379-27DF21E701A1}" destId="{F3BCB2F3-8D9B-4BC3-80BE-457DDA023871}" srcOrd="3" destOrd="0" parTransId="{0DCEC09D-80AA-4062-B1E7-4BADA8C4B692}" sibTransId="{ED51BE9C-6DCF-4E75-80E9-A4A78D45672A}"/>
    <dgm:cxn modelId="{102FC644-A9A2-40ED-948B-70A145E43100}" type="presOf" srcId="{33621E21-AF13-4D27-B562-A293DB6B7059}" destId="{11B278CA-2C35-432F-A7E1-387DA92B5020}" srcOrd="0" destOrd="0" presId="urn:microsoft.com/office/officeart/2005/8/layout/hProcess9"/>
    <dgm:cxn modelId="{8FBA379C-EA59-4E9C-8D2C-2AC69CFC7E38}" type="presOf" srcId="{E052B8F9-C053-427A-826C-1AF4A299250F}" destId="{4342E9E6-8F44-4970-B304-031F9A209FC4}" srcOrd="0" destOrd="0" presId="urn:microsoft.com/office/officeart/2005/8/layout/hProcess9"/>
    <dgm:cxn modelId="{CB1B97DA-E736-4715-9AFA-72EF4E14ECD5}" type="presOf" srcId="{7B087C12-BE29-4BC0-9379-27DF21E701A1}" destId="{D579C74E-6179-48BA-9E3E-AF01DD423AFF}" srcOrd="0" destOrd="0" presId="urn:microsoft.com/office/officeart/2005/8/layout/hProcess9"/>
    <dgm:cxn modelId="{95C3E8B6-9226-4859-9F4C-E33A99EEB6FD}" srcId="{7B087C12-BE29-4BC0-9379-27DF21E701A1}" destId="{AD17A58A-A17F-4454-811B-FD73F0CC9DAD}" srcOrd="2" destOrd="0" parTransId="{19C0ABB6-E0C5-4C17-ACFD-EB477653CCB8}" sibTransId="{4933473D-29B7-4BB7-B761-74A5C88D1D66}"/>
    <dgm:cxn modelId="{EE15CDCB-CA8B-4A6D-91B7-962DD0528096}" type="presOf" srcId="{F3BCB2F3-8D9B-4BC3-80BE-457DDA023871}" destId="{5942F526-00F9-4E44-BB43-4145B18F34CE}" srcOrd="0" destOrd="0" presId="urn:microsoft.com/office/officeart/2005/8/layout/hProcess9"/>
    <dgm:cxn modelId="{524085E8-FA66-4C0B-97E0-E56E94C6F3D9}" type="presOf" srcId="{AD17A58A-A17F-4454-811B-FD73F0CC9DAD}" destId="{D1D75F13-EA90-46B9-B10E-CEDDAABD551F}" srcOrd="0" destOrd="0" presId="urn:microsoft.com/office/officeart/2005/8/layout/hProcess9"/>
    <dgm:cxn modelId="{02B22F7F-707C-4FB9-852F-2B4D164DA999}" srcId="{7B087C12-BE29-4BC0-9379-27DF21E701A1}" destId="{E052B8F9-C053-427A-826C-1AF4A299250F}" srcOrd="4" destOrd="0" parTransId="{F1CC4CDE-1FE2-4CCD-B3EA-2F64A7A9F3F8}" sibTransId="{F395793C-050E-4F87-BB7A-F8CBA9BFE2B1}"/>
    <dgm:cxn modelId="{C810A746-2D6C-496E-8351-0DDA7FC516F5}" type="presParOf" srcId="{D579C74E-6179-48BA-9E3E-AF01DD423AFF}" destId="{3B510EAD-5E43-424F-B9CD-C7BBA3B111F3}" srcOrd="0" destOrd="0" presId="urn:microsoft.com/office/officeart/2005/8/layout/hProcess9"/>
    <dgm:cxn modelId="{6CB4234F-EE74-4D60-8CC4-6C7D27AC84A8}" type="presParOf" srcId="{D579C74E-6179-48BA-9E3E-AF01DD423AFF}" destId="{58BBD93C-6A84-4096-ACFB-E4A3874D1A63}" srcOrd="1" destOrd="0" presId="urn:microsoft.com/office/officeart/2005/8/layout/hProcess9"/>
    <dgm:cxn modelId="{4E3B28E8-DE06-454A-893C-88231C176502}" type="presParOf" srcId="{58BBD93C-6A84-4096-ACFB-E4A3874D1A63}" destId="{11B278CA-2C35-432F-A7E1-387DA92B5020}" srcOrd="0" destOrd="0" presId="urn:microsoft.com/office/officeart/2005/8/layout/hProcess9"/>
    <dgm:cxn modelId="{9368CFCD-42CD-4D05-B55D-15E573B305D0}" type="presParOf" srcId="{58BBD93C-6A84-4096-ACFB-E4A3874D1A63}" destId="{BDE93AE1-72F7-47FA-8997-52094895C9B7}" srcOrd="1" destOrd="0" presId="urn:microsoft.com/office/officeart/2005/8/layout/hProcess9"/>
    <dgm:cxn modelId="{FF3B3B17-8153-45F3-94D0-681B7F4621F6}" type="presParOf" srcId="{58BBD93C-6A84-4096-ACFB-E4A3874D1A63}" destId="{D65C49DA-3789-4F89-912A-FC32CE3C08A2}" srcOrd="2" destOrd="0" presId="urn:microsoft.com/office/officeart/2005/8/layout/hProcess9"/>
    <dgm:cxn modelId="{7997AE90-6E77-4F81-8BD0-B41779ECC334}" type="presParOf" srcId="{58BBD93C-6A84-4096-ACFB-E4A3874D1A63}" destId="{3C4F1069-99AD-4DA5-9AF4-2E971A537A67}" srcOrd="3" destOrd="0" presId="urn:microsoft.com/office/officeart/2005/8/layout/hProcess9"/>
    <dgm:cxn modelId="{CD795346-AC30-49F4-9756-E47F9D62F295}" type="presParOf" srcId="{58BBD93C-6A84-4096-ACFB-E4A3874D1A63}" destId="{D1D75F13-EA90-46B9-B10E-CEDDAABD551F}" srcOrd="4" destOrd="0" presId="urn:microsoft.com/office/officeart/2005/8/layout/hProcess9"/>
    <dgm:cxn modelId="{9BBEDC05-9E0C-4767-AF8E-87F7F5F84DF7}" type="presParOf" srcId="{58BBD93C-6A84-4096-ACFB-E4A3874D1A63}" destId="{899A942A-F433-4AEA-AC30-1BB5FE214976}" srcOrd="5" destOrd="0" presId="urn:microsoft.com/office/officeart/2005/8/layout/hProcess9"/>
    <dgm:cxn modelId="{D819F3CD-A2D2-44E8-B9DE-0F2C6EFC64D9}" type="presParOf" srcId="{58BBD93C-6A84-4096-ACFB-E4A3874D1A63}" destId="{5942F526-00F9-4E44-BB43-4145B18F34CE}" srcOrd="6" destOrd="0" presId="urn:microsoft.com/office/officeart/2005/8/layout/hProcess9"/>
    <dgm:cxn modelId="{92D1C6CB-5CCB-4A1A-945C-93A3210A81B8}" type="presParOf" srcId="{58BBD93C-6A84-4096-ACFB-E4A3874D1A63}" destId="{A680931B-439D-4647-ABDD-F48F3F76239E}" srcOrd="7" destOrd="0" presId="urn:microsoft.com/office/officeart/2005/8/layout/hProcess9"/>
    <dgm:cxn modelId="{78539526-01B7-4647-94A6-610C0874B13C}" type="presParOf" srcId="{58BBD93C-6A84-4096-ACFB-E4A3874D1A63}" destId="{4342E9E6-8F44-4970-B304-031F9A209FC4}" srcOrd="8" destOrd="0" presId="urn:microsoft.com/office/officeart/2005/8/layout/hProcess9"/>
    <dgm:cxn modelId="{E917909D-8D9A-461F-97CD-BA84D734D3BB}" type="presParOf" srcId="{58BBD93C-6A84-4096-ACFB-E4A3874D1A63}" destId="{69FE7DEB-B1C7-4A5E-888B-D7AB81A5C970}" srcOrd="9" destOrd="0" presId="urn:microsoft.com/office/officeart/2005/8/layout/hProcess9"/>
    <dgm:cxn modelId="{379F78C0-A892-4C27-B1BF-ABD1AB350CBE}" type="presParOf" srcId="{58BBD93C-6A84-4096-ACFB-E4A3874D1A63}" destId="{4212043B-EC4E-478A-8DBE-D4A494A8A674}" srcOrd="10" destOrd="0" presId="urn:microsoft.com/office/officeart/2005/8/layout/hProcess9"/>
    <dgm:cxn modelId="{ED7DB7CC-F467-4B16-B8D8-2D91F4914096}" type="presParOf" srcId="{58BBD93C-6A84-4096-ACFB-E4A3874D1A63}" destId="{731BC4AE-5517-4C65-98DF-52B7EAFE9443}" srcOrd="11" destOrd="0" presId="urn:microsoft.com/office/officeart/2005/8/layout/hProcess9"/>
    <dgm:cxn modelId="{0CFDA5AD-4B17-48F9-8E58-0203A7159762}" type="presParOf" srcId="{58BBD93C-6A84-4096-ACFB-E4A3874D1A63}" destId="{CEC57268-55D1-4CB1-B8AD-33DD2B4FF79A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10EAD-5E43-424F-B9CD-C7BBA3B111F3}">
      <dsp:nvSpPr>
        <dsp:cNvPr id="0" name=""/>
        <dsp:cNvSpPr/>
      </dsp:nvSpPr>
      <dsp:spPr>
        <a:xfrm>
          <a:off x="774290" y="0"/>
          <a:ext cx="8775287" cy="4117002"/>
        </a:xfrm>
        <a:prstGeom prst="rightArrow">
          <a:avLst/>
        </a:prstGeom>
        <a:solidFill>
          <a:srgbClr val="A1D4E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B278CA-2C35-432F-A7E1-387DA92B5020}">
      <dsp:nvSpPr>
        <dsp:cNvPr id="0" name=""/>
        <dsp:cNvSpPr/>
      </dsp:nvSpPr>
      <dsp:spPr>
        <a:xfrm>
          <a:off x="2575" y="1235100"/>
          <a:ext cx="1287710" cy="1646800"/>
        </a:xfrm>
        <a:prstGeom prst="roundRect">
          <a:avLst/>
        </a:prstGeom>
        <a:solidFill>
          <a:srgbClr val="2F9FB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年滿</a:t>
          </a:r>
          <a:r>
            <a:rPr lang="en-US" altLang="zh-TW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18</a:t>
          </a:r>
          <a:r>
            <a:rPr lang="zh-TW" altLang="en-US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歲</a:t>
          </a:r>
          <a:endParaRPr lang="zh-TW" altLang="en-US" sz="3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5436" y="1297961"/>
        <a:ext cx="1161988" cy="1521078"/>
      </dsp:txXfrm>
    </dsp:sp>
    <dsp:sp modelId="{D65C49DA-3789-4F89-912A-FC32CE3C08A2}">
      <dsp:nvSpPr>
        <dsp:cNvPr id="0" name=""/>
        <dsp:cNvSpPr/>
      </dsp:nvSpPr>
      <dsp:spPr>
        <a:xfrm>
          <a:off x="1447564" y="1235100"/>
          <a:ext cx="1287710" cy="1646800"/>
        </a:xfrm>
        <a:prstGeom prst="roundRect">
          <a:avLst/>
        </a:prstGeom>
        <a:solidFill>
          <a:srgbClr val="2F9FB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通過體檢</a:t>
          </a:r>
          <a:endParaRPr lang="zh-TW" altLang="en-US" sz="3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510425" y="1297961"/>
        <a:ext cx="1161988" cy="1521078"/>
      </dsp:txXfrm>
    </dsp:sp>
    <dsp:sp modelId="{D1D75F13-EA90-46B9-B10E-CEDDAABD551F}">
      <dsp:nvSpPr>
        <dsp:cNvPr id="0" name=""/>
        <dsp:cNvSpPr/>
      </dsp:nvSpPr>
      <dsp:spPr>
        <a:xfrm>
          <a:off x="2892552" y="1235100"/>
          <a:ext cx="1287710" cy="1646800"/>
        </a:xfrm>
        <a:prstGeom prst="roundRect">
          <a:avLst/>
        </a:prstGeom>
        <a:solidFill>
          <a:srgbClr val="2F9FB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網路報名</a:t>
          </a:r>
          <a:endParaRPr lang="zh-TW" altLang="en-US" sz="3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955413" y="1297961"/>
        <a:ext cx="1161988" cy="1521078"/>
      </dsp:txXfrm>
    </dsp:sp>
    <dsp:sp modelId="{5942F526-00F9-4E44-BB43-4145B18F34CE}">
      <dsp:nvSpPr>
        <dsp:cNvPr id="0" name=""/>
        <dsp:cNvSpPr/>
      </dsp:nvSpPr>
      <dsp:spPr>
        <a:xfrm>
          <a:off x="4337541" y="1235100"/>
          <a:ext cx="1287710" cy="1646800"/>
        </a:xfrm>
        <a:prstGeom prst="roundRect">
          <a:avLst/>
        </a:prstGeom>
        <a:solidFill>
          <a:srgbClr val="2F9FB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安全講習</a:t>
          </a:r>
          <a:endParaRPr lang="zh-TW" altLang="en-US" sz="3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400402" y="1297961"/>
        <a:ext cx="1161988" cy="1521078"/>
      </dsp:txXfrm>
    </dsp:sp>
    <dsp:sp modelId="{4342E9E6-8F44-4970-B304-031F9A209FC4}">
      <dsp:nvSpPr>
        <dsp:cNvPr id="0" name=""/>
        <dsp:cNvSpPr/>
      </dsp:nvSpPr>
      <dsp:spPr>
        <a:xfrm>
          <a:off x="5782530" y="1235100"/>
          <a:ext cx="1287710" cy="1646800"/>
        </a:xfrm>
        <a:prstGeom prst="roundRect">
          <a:avLst/>
        </a:prstGeom>
        <a:solidFill>
          <a:srgbClr val="2F9FB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筆試</a:t>
          </a:r>
          <a:endParaRPr lang="zh-TW" altLang="en-US" sz="3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45391" y="1297961"/>
        <a:ext cx="1161988" cy="1521078"/>
      </dsp:txXfrm>
    </dsp:sp>
    <dsp:sp modelId="{4212043B-EC4E-478A-8DBE-D4A494A8A674}">
      <dsp:nvSpPr>
        <dsp:cNvPr id="0" name=""/>
        <dsp:cNvSpPr/>
      </dsp:nvSpPr>
      <dsp:spPr>
        <a:xfrm>
          <a:off x="7227518" y="1235100"/>
          <a:ext cx="1287710" cy="1646800"/>
        </a:xfrm>
        <a:prstGeom prst="roundRect">
          <a:avLst/>
        </a:prstGeom>
        <a:solidFill>
          <a:srgbClr val="2F9FB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路考</a:t>
          </a:r>
          <a:endParaRPr lang="zh-TW" altLang="en-US" sz="3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290379" y="1297961"/>
        <a:ext cx="1161988" cy="1521078"/>
      </dsp:txXfrm>
    </dsp:sp>
    <dsp:sp modelId="{CEC57268-55D1-4CB1-B8AD-33DD2B4FF79A}">
      <dsp:nvSpPr>
        <dsp:cNvPr id="0" name=""/>
        <dsp:cNvSpPr/>
      </dsp:nvSpPr>
      <dsp:spPr>
        <a:xfrm>
          <a:off x="8672507" y="1235100"/>
          <a:ext cx="1648785" cy="1646800"/>
        </a:xfrm>
        <a:prstGeom prst="roundRect">
          <a:avLst/>
        </a:prstGeom>
        <a:solidFill>
          <a:srgbClr val="2F9FB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領駕照</a:t>
          </a:r>
          <a:endParaRPr lang="zh-TW" altLang="en-US" sz="3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752897" y="1315490"/>
        <a:ext cx="1488005" cy="1486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BF90E-29E1-480F-BF03-53CB84225A8D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CC193-629C-43C1-8852-2891726BAD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5396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8498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1668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5213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0445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2423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386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7847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9493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7812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5636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207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7579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6324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4506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925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76197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85872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統計資料可於宣導前至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交通部道安資訊查詢網更新最新數據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5407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71741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39994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影片連結：</a:t>
            </a:r>
            <a:r>
              <a:rPr lang="en-US" altLang="zh-TW" dirty="0" smtClean="0"/>
              <a:t>https://hpt.thb.gov.tw/videoExam/topic/T011/79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影片名稱：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前方有大型車停等左轉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影片來源：中華民國交通部公路局機車危險感知教育平台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*可以搭配有獎徵答的方式，邀請一位同學代表上台進行測驗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08070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4080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又敗在大魔王</a:t>
            </a:r>
            <a:r>
              <a:rPr lang="en-US" altLang="zh-TW" dirty="0" smtClean="0"/>
              <a:t>!</a:t>
            </a:r>
            <a:r>
              <a:rPr lang="zh-TW" altLang="en-US" dirty="0" smtClean="0"/>
              <a:t>直線</a:t>
            </a:r>
            <a:r>
              <a:rPr lang="en-US" altLang="zh-TW" dirty="0" smtClean="0"/>
              <a:t>7</a:t>
            </a:r>
            <a:r>
              <a:rPr lang="zh-TW" altLang="en-US" dirty="0" smtClean="0"/>
              <a:t>秒有難度 女撞鐵桿</a:t>
            </a:r>
            <a:endParaRPr lang="en-US" altLang="zh-TW" dirty="0" smtClean="0"/>
          </a:p>
          <a:p>
            <a:r>
              <a:rPr lang="zh-TW" altLang="en-US" dirty="0" smtClean="0"/>
              <a:t>影片連結：</a:t>
            </a:r>
            <a:r>
              <a:rPr lang="en-US" altLang="zh-TW" dirty="0" smtClean="0"/>
              <a:t>https://www.youtube.com/watch?v=jVh_V7neW4Q</a:t>
            </a:r>
          </a:p>
          <a:p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替換影片：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女軍人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度機車路考 誤催油門摔飛撞斷手</a:t>
            </a:r>
            <a:endParaRPr lang="zh-TW" altLang="en-US" b="0" dirty="0" smtClean="0"/>
          </a:p>
          <a:p>
            <a:r>
              <a:rPr lang="zh-TW" altLang="en-US" dirty="0" smtClean="0"/>
              <a:t>影片連結：</a:t>
            </a:r>
            <a:r>
              <a:rPr lang="en-US" altLang="zh-TW" dirty="0" smtClean="0"/>
              <a:t>https://www.youtube.com/watch?v=Lgr8fSSBl84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85009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52557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影片連結：</a:t>
            </a:r>
            <a:r>
              <a:rPr lang="en-US" altLang="zh-TW" dirty="0" smtClean="0"/>
              <a:t>https://hpt.thb.gov.tw/videoExam/topic/T002/52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影片名稱：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橫向機車突然衝出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影片來源：中華民國交通部公路局機車危險感知教育平台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*可以搭配有獎徵答的方式，邀請一位同學代表上台進行測驗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42144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89755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85869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39507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影片連結：</a:t>
            </a:r>
            <a:r>
              <a:rPr lang="en-US" altLang="zh-TW" dirty="0" smtClean="0"/>
              <a:t>https://hpt.thb.gov.tw/videoExam/topic/T007/65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影片名稱：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跟隨車隊於全紅時段搶快通過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影片來源：中華民國交通部公路局機車危險感知教育平台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*可以搭配有獎徵答的方式，邀請一位同學代表上台進行測驗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45268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54466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47317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57765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839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29723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76066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影片連結：</a:t>
            </a:r>
            <a:r>
              <a:rPr lang="en-US" altLang="zh-TW" dirty="0" smtClean="0"/>
              <a:t>https://hpt.thb.gov.tw/videoExam/topic/T023/106</a:t>
            </a:r>
          </a:p>
          <a:p>
            <a:r>
              <a:rPr lang="zh-TW" altLang="en-US" dirty="0" smtClean="0"/>
              <a:t>影片名稱：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注意大型車內輪差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影片來源：中華民國交通部公路局機車危險感知教育平台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*可以搭配有獎徵答的方式，邀請一位同學代表上台進行測驗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64300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內輪差宣導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影片連結：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https://www.youtube.com/watch?v=UFVcfDtF79o</a:t>
            </a:r>
          </a:p>
          <a:p>
            <a:endParaRPr lang="zh-TW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91281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21275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1604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補充影片：</a:t>
            </a:r>
            <a:endParaRPr lang="en-US" altLang="zh-TW" dirty="0" smtClean="0"/>
          </a:p>
          <a:p>
            <a:r>
              <a:rPr lang="en-US" altLang="zh-TW" dirty="0" smtClean="0"/>
              <a:t>https://www.youtube.com/watch?v=_dqD9rD9ZuM</a:t>
            </a:r>
          </a:p>
          <a:p>
            <a:r>
              <a:rPr lang="zh-TW" altLang="en-US" dirty="0" smtClean="0"/>
              <a:t>行人地獄！女「差一步」走完斑馬線　遭騎士撞飛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38588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教師可補充說明停讓原則：</a:t>
            </a:r>
            <a:endParaRPr lang="en-US" altLang="zh-TW" dirty="0" smtClean="0"/>
          </a:p>
          <a:p>
            <a:r>
              <a:rPr lang="en-US" altLang="zh-TW" dirty="0" smtClean="0"/>
              <a:t>1.</a:t>
            </a:r>
            <a:r>
              <a:rPr lang="zh-TW" altLang="en-US" dirty="0" smtClean="0"/>
              <a:t>行近路口、路段行人穿越道，或未劃設行人穿越道之路口，遇有行人穿越，均應停讓先行通過。</a:t>
            </a:r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機車停讓時，前輪應停在行人穿越道外，待行人走過前面路段，再重新起步行駛。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64232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59989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04833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教師可視時間補充播放公視機車主題宣導影片，或請學生利用時間自行觀看。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1091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為什麼要體檢？</a:t>
            </a:r>
          </a:p>
          <a:p>
            <a:r>
              <a:rPr lang="ja-JP" altLang="en-US" dirty="0" smtClean="0"/>
              <a:t>檢視檢視申請考駕照者，是否具備車輛操作能力、道路資訊接收與辨別能力的基礎身心評估</a:t>
            </a:r>
          </a:p>
          <a:p>
            <a:r>
              <a:rPr lang="ja-JP" altLang="en-US" dirty="0" smtClean="0"/>
              <a:t>*體檢項目：身高體重、單、雙眼視力、辨色力、聽力、四肢是否健全、活動能力、有無惡疾、身心狀況</a:t>
            </a:r>
          </a:p>
          <a:p>
            <a:endParaRPr lang="ja-JP" altLang="en-US" dirty="0" smtClean="0"/>
          </a:p>
          <a:p>
            <a:r>
              <a:rPr lang="ja-JP" altLang="en-US" dirty="0" smtClean="0"/>
              <a:t>安全講習目的？</a:t>
            </a:r>
          </a:p>
          <a:p>
            <a:r>
              <a:rPr lang="ja-JP" altLang="en-US" dirty="0" smtClean="0"/>
              <a:t>為增進機車防禦駕駛意識及觀念，確保行車安全，初次考領機車駕照之應考人皆須完成講習再進行筆試</a:t>
            </a:r>
          </a:p>
          <a:p>
            <a:endParaRPr lang="ja-JP" altLang="en-US" dirty="0" smtClean="0"/>
          </a:p>
          <a:p>
            <a:r>
              <a:rPr lang="ja-JP" altLang="en-US" dirty="0" smtClean="0"/>
              <a:t>路考項目</a:t>
            </a:r>
          </a:p>
          <a:p>
            <a:r>
              <a:rPr lang="ja-JP" altLang="en-US" dirty="0" smtClean="0"/>
              <a:t>・直線平衡駕駛</a:t>
            </a:r>
          </a:p>
          <a:p>
            <a:r>
              <a:rPr lang="ja-JP" altLang="en-US" dirty="0" smtClean="0"/>
              <a:t>・斑馬紋行人穿越道線</a:t>
            </a:r>
          </a:p>
          <a:p>
            <a:r>
              <a:rPr lang="ja-JP" altLang="en-US" dirty="0" smtClean="0"/>
              <a:t>・交岔路口</a:t>
            </a:r>
          </a:p>
          <a:p>
            <a:r>
              <a:rPr lang="ja-JP" altLang="en-US" dirty="0" smtClean="0"/>
              <a:t>・二段式轉彎</a:t>
            </a:r>
          </a:p>
          <a:p>
            <a:r>
              <a:rPr lang="ja-JP" altLang="en-US" dirty="0" smtClean="0"/>
              <a:t>・變換車道</a:t>
            </a:r>
          </a:p>
          <a:p>
            <a:r>
              <a:rPr lang="ja-JP" altLang="en-US" dirty="0" smtClean="0"/>
              <a:t>・直角轉彎</a:t>
            </a:r>
          </a:p>
          <a:p>
            <a:r>
              <a:rPr lang="ja-JP" altLang="en-US" dirty="0" smtClean="0"/>
              <a:t>・停車再開</a:t>
            </a:r>
          </a:p>
          <a:p>
            <a:r>
              <a:rPr lang="ja-JP" altLang="en-US" dirty="0" smtClean="0"/>
              <a:t>・鐵路平交道</a:t>
            </a:r>
          </a:p>
          <a:p>
            <a:r>
              <a:rPr lang="ja-JP" altLang="en-US" dirty="0" smtClean="0"/>
              <a:t>・道路行駛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3489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教師可視時間補充播放公視機車主題宣導影片，或請學生利用時間自行觀看。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4883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請學生舉手表達意見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9379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追問覺得不夠安全的學生，還可以怎麼做更安全？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0126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請學生舉手回答機車騎士應佩戴的安全帽為何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3238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請學生舉手回答機車騎士應佩戴的安全帽為何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CC193-629C-43C1-8852-2891726BAD88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4190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F283-D4A1-44A3-AF32-75D20B86BF9A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C8A1-7D57-43E6-8813-1EA384AE0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3044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F283-D4A1-44A3-AF32-75D20B86BF9A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C8A1-7D57-43E6-8813-1EA384AE0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3800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F283-D4A1-44A3-AF32-75D20B86BF9A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C8A1-7D57-43E6-8813-1EA384AE0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8924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F283-D4A1-44A3-AF32-75D20B86BF9A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C8A1-7D57-43E6-8813-1EA384AE0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8781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F283-D4A1-44A3-AF32-75D20B86BF9A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C8A1-7D57-43E6-8813-1EA384AE0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0296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F283-D4A1-44A3-AF32-75D20B86BF9A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C8A1-7D57-43E6-8813-1EA384AE0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647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F283-D4A1-44A3-AF32-75D20B86BF9A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C8A1-7D57-43E6-8813-1EA384AE0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0908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F283-D4A1-44A3-AF32-75D20B86BF9A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C8A1-7D57-43E6-8813-1EA384AE0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9844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F283-D4A1-44A3-AF32-75D20B86BF9A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C8A1-7D57-43E6-8813-1EA384AE0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4474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F283-D4A1-44A3-AF32-75D20B86BF9A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C8A1-7D57-43E6-8813-1EA384AE0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8960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F283-D4A1-44A3-AF32-75D20B86BF9A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C8A1-7D57-43E6-8813-1EA384AE0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8799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DF283-D4A1-44A3-AF32-75D20B86BF9A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AC8A1-7D57-43E6-8813-1EA384AE0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337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hyperlink" Target="https://hpt.thb.gov.tw/videoExam/topic/T011/79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Vh_V7neW4Q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hyperlink" Target="https://hpt.thb.gov.tw/videoExam/topic/T002/52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hyperlink" Target="https://hpt.thb.gov.tw/videoExam/topic/T007/65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hyperlink" Target="https://hpt.thb.gov.tw/videoExam/topic/T023/106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hyperlink" Target="https://www.youtube.com/watch?v=UFVcfDtF79o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0" y="0"/>
            <a:ext cx="8932985" cy="6858000"/>
            <a:chOff x="0" y="0"/>
            <a:chExt cx="8932985" cy="6858000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8932985" cy="6858000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effectLst>
              <a:softEdge rad="0"/>
            </a:effectLst>
          </p:spPr>
        </p:pic>
        <p:sp>
          <p:nvSpPr>
            <p:cNvPr id="2" name="矩形 1"/>
            <p:cNvSpPr/>
            <p:nvPr/>
          </p:nvSpPr>
          <p:spPr>
            <a:xfrm rot="-1200000">
              <a:off x="5660501" y="4890578"/>
              <a:ext cx="97986" cy="98733"/>
            </a:xfrm>
            <a:prstGeom prst="rect">
              <a:avLst/>
            </a:prstGeom>
            <a:solidFill>
              <a:srgbClr val="FCF9E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3192000" y="1529166"/>
            <a:ext cx="9000000" cy="3012908"/>
          </a:xfrm>
          <a:prstGeom prst="rect">
            <a:avLst/>
          </a:prstGeom>
          <a:solidFill>
            <a:srgbClr val="2F9FB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Re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：從零開始的騎士之路</a:t>
            </a:r>
            <a:endParaRPr lang="zh-TW" altLang="en-US" sz="6000" b="1" dirty="0"/>
          </a:p>
        </p:txBody>
      </p:sp>
      <p:grpSp>
        <p:nvGrpSpPr>
          <p:cNvPr id="11" name="群組 10"/>
          <p:cNvGrpSpPr/>
          <p:nvPr/>
        </p:nvGrpSpPr>
        <p:grpSpPr>
          <a:xfrm>
            <a:off x="4292171" y="3816297"/>
            <a:ext cx="2939970" cy="441907"/>
            <a:chOff x="782055" y="6274362"/>
            <a:chExt cx="2939970" cy="441907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055" y="6274362"/>
              <a:ext cx="427313" cy="441907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>
              <a:off x="1229035" y="6310649"/>
              <a:ext cx="2492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教育部國民及學教育署</a:t>
              </a: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7467090" y="3810914"/>
            <a:ext cx="4120801" cy="445630"/>
            <a:chOff x="3956974" y="6268979"/>
            <a:chExt cx="4120801" cy="44563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6974" y="6268979"/>
              <a:ext cx="493313" cy="445630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/>
          </p:nvSpPr>
          <p:spPr>
            <a:xfrm>
              <a:off x="4430623" y="6305266"/>
              <a:ext cx="3647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財團法人靖</a:t>
              </a:r>
              <a:r>
                <a:rPr lang="zh-TW" altLang="en-US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娟兒童安全文教基金會</a:t>
              </a:r>
              <a:endPara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320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196441" y="671576"/>
            <a:ext cx="55839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騎車前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不可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不知的事</a:t>
            </a:r>
          </a:p>
        </p:txBody>
      </p:sp>
      <p:sp>
        <p:nvSpPr>
          <p:cNvPr id="10" name="矩形 9"/>
          <p:cNvSpPr/>
          <p:nvPr/>
        </p:nvSpPr>
        <p:spPr>
          <a:xfrm>
            <a:off x="1239352" y="2240924"/>
            <a:ext cx="100596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機車用安全帽屬標準檢驗局</a:t>
            </a:r>
            <a:r>
              <a:rPr lang="zh-TW" altLang="en-US" sz="2800" b="1" dirty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強制檢驗商品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，本體須貼「商品檢驗標識」或「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驗證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登錄標識」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875864" y="1558298"/>
            <a:ext cx="3997349" cy="646331"/>
            <a:chOff x="4694829" y="1833381"/>
            <a:chExt cx="3997349" cy="646331"/>
          </a:xfrm>
        </p:grpSpPr>
        <p:sp>
          <p:nvSpPr>
            <p:cNvPr id="20" name="矩形 19"/>
            <p:cNvSpPr/>
            <p:nvPr/>
          </p:nvSpPr>
          <p:spPr>
            <a:xfrm>
              <a:off x="5054828" y="1833381"/>
              <a:ext cx="36373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安全配備</a:t>
              </a:r>
              <a:r>
                <a:rPr lang="en-US" altLang="zh-TW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安全帽</a:t>
              </a:r>
              <a:endPara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橢圓 21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5044548" y="6332795"/>
            <a:ext cx="58124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圖片來源：教育部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國民及學前教育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署交通安全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補充教材手冊高中篇-機車騎乘安全篇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10861549" y="6040046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流程圖: 替代處理程序 29"/>
          <p:cNvSpPr/>
          <p:nvPr/>
        </p:nvSpPr>
        <p:spPr>
          <a:xfrm>
            <a:off x="2950340" y="5343632"/>
            <a:ext cx="6597409" cy="675035"/>
          </a:xfrm>
          <a:prstGeom prst="flowChartAlternateProcess">
            <a:avLst/>
          </a:prstGeom>
          <a:solidFill>
            <a:srgbClr val="A1D4E2"/>
          </a:solidFill>
          <a:ln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購買時請認明以上三種標示</a:t>
            </a:r>
            <a:endPara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1777553" y="3410910"/>
            <a:ext cx="8368045" cy="1822034"/>
            <a:chOff x="1777553" y="3410910"/>
            <a:chExt cx="8368045" cy="1822034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33314" y="3432945"/>
              <a:ext cx="1631462" cy="1565027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0483" y="3519214"/>
              <a:ext cx="1385115" cy="1413068"/>
            </a:xfrm>
            <a:prstGeom prst="rect">
              <a:avLst/>
            </a:prstGeom>
          </p:spPr>
        </p:pic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7553" y="3716072"/>
              <a:ext cx="2220896" cy="1085683"/>
            </a:xfrm>
            <a:prstGeom prst="rect">
              <a:avLst/>
            </a:prstGeom>
          </p:spPr>
        </p:pic>
        <p:cxnSp>
          <p:nvCxnSpPr>
            <p:cNvPr id="14" name="直線接點 13"/>
            <p:cNvCxnSpPr/>
            <p:nvPr/>
          </p:nvCxnSpPr>
          <p:spPr>
            <a:xfrm>
              <a:off x="4792337" y="3432944"/>
              <a:ext cx="0" cy="1800000"/>
            </a:xfrm>
            <a:prstGeom prst="line">
              <a:avLst/>
            </a:prstGeom>
            <a:ln w="38100">
              <a:solidFill>
                <a:srgbClr val="2F9FB5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/>
            <p:cNvCxnSpPr/>
            <p:nvPr/>
          </p:nvCxnSpPr>
          <p:spPr>
            <a:xfrm>
              <a:off x="7654887" y="3410910"/>
              <a:ext cx="0" cy="1800000"/>
            </a:xfrm>
            <a:prstGeom prst="line">
              <a:avLst/>
            </a:prstGeom>
            <a:ln w="38100">
              <a:solidFill>
                <a:srgbClr val="2F9FB5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259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196441" y="671576"/>
            <a:ext cx="55839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不可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不知的事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710" y="2216313"/>
            <a:ext cx="2129523" cy="153608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139" y="4678904"/>
            <a:ext cx="2063870" cy="1494647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198934">
            <a:off x="7520177" y="2089674"/>
            <a:ext cx="1858359" cy="1688289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4778" y="4710765"/>
            <a:ext cx="1881256" cy="1803656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5044548" y="6332795"/>
            <a:ext cx="58124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圖片來源：教育部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國民及學前教育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署交通安全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補充教材手冊高中篇-機車騎乘安全篇</a:t>
            </a:r>
          </a:p>
        </p:txBody>
      </p:sp>
      <p:sp>
        <p:nvSpPr>
          <p:cNvPr id="41" name="文字方塊 40"/>
          <p:cNvSpPr txBox="1"/>
          <p:nvPr/>
        </p:nvSpPr>
        <p:spPr>
          <a:xfrm>
            <a:off x="10791213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</a:p>
        </p:txBody>
      </p:sp>
      <p:grpSp>
        <p:nvGrpSpPr>
          <p:cNvPr id="42" name="群組 41"/>
          <p:cNvGrpSpPr/>
          <p:nvPr/>
        </p:nvGrpSpPr>
        <p:grpSpPr>
          <a:xfrm>
            <a:off x="875864" y="1558298"/>
            <a:ext cx="3997349" cy="646331"/>
            <a:chOff x="4694829" y="1833381"/>
            <a:chExt cx="3997349" cy="646331"/>
          </a:xfrm>
        </p:grpSpPr>
        <p:sp>
          <p:nvSpPr>
            <p:cNvPr id="43" name="矩形 42"/>
            <p:cNvSpPr/>
            <p:nvPr/>
          </p:nvSpPr>
          <p:spPr>
            <a:xfrm>
              <a:off x="5054828" y="1833381"/>
              <a:ext cx="36373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安全配備</a:t>
              </a:r>
              <a:r>
                <a:rPr lang="en-US" altLang="zh-TW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安全帽</a:t>
              </a:r>
              <a:endPara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" name="橢圓 43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45" name="直線接點 44"/>
          <p:cNvCxnSpPr/>
          <p:nvPr/>
        </p:nvCxnSpPr>
        <p:spPr>
          <a:xfrm>
            <a:off x="6096000" y="2073082"/>
            <a:ext cx="0" cy="4320000"/>
          </a:xfrm>
          <a:prstGeom prst="line">
            <a:avLst/>
          </a:prstGeom>
          <a:ln w="38100">
            <a:solidFill>
              <a:srgbClr val="2F9FB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/>
          <p:cNvCxnSpPr/>
          <p:nvPr/>
        </p:nvCxnSpPr>
        <p:spPr>
          <a:xfrm flipH="1">
            <a:off x="1500751" y="4134080"/>
            <a:ext cx="9360000" cy="0"/>
          </a:xfrm>
          <a:prstGeom prst="line">
            <a:avLst/>
          </a:prstGeom>
          <a:ln w="38100">
            <a:solidFill>
              <a:srgbClr val="2F9FB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流程圖: 替代處理程序 46"/>
          <p:cNvSpPr/>
          <p:nvPr/>
        </p:nvSpPr>
        <p:spPr>
          <a:xfrm>
            <a:off x="4273800" y="3611856"/>
            <a:ext cx="3600000" cy="1152000"/>
          </a:xfrm>
          <a:prstGeom prst="flowChartAlternateProcess">
            <a:avLst/>
          </a:prstGeom>
          <a:solidFill>
            <a:srgbClr val="A1D4E2"/>
          </a:solidFill>
          <a:ln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建議選擇</a:t>
            </a:r>
            <a:r>
              <a:rPr lang="en-US" altLang="zh-TW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3/4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罩或全罩式更安全！</a:t>
            </a:r>
          </a:p>
        </p:txBody>
      </p:sp>
      <p:sp>
        <p:nvSpPr>
          <p:cNvPr id="48" name="流程圖: 替代處理程序 47"/>
          <p:cNvSpPr/>
          <p:nvPr/>
        </p:nvSpPr>
        <p:spPr>
          <a:xfrm>
            <a:off x="1477879" y="2668130"/>
            <a:ext cx="1512000" cy="648000"/>
          </a:xfrm>
          <a:prstGeom prst="flowChartAlternateProcess">
            <a:avLst/>
          </a:prstGeom>
          <a:noFill/>
          <a:ln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半罩式</a:t>
            </a:r>
          </a:p>
        </p:txBody>
      </p:sp>
      <p:sp>
        <p:nvSpPr>
          <p:cNvPr id="50" name="流程圖: 替代處理程序 49"/>
          <p:cNvSpPr/>
          <p:nvPr/>
        </p:nvSpPr>
        <p:spPr>
          <a:xfrm>
            <a:off x="9345041" y="2668130"/>
            <a:ext cx="1512000" cy="648000"/>
          </a:xfrm>
          <a:prstGeom prst="flowChartAlternateProcess">
            <a:avLst/>
          </a:prstGeom>
          <a:noFill/>
          <a:ln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罩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式</a:t>
            </a:r>
          </a:p>
        </p:txBody>
      </p:sp>
      <p:sp>
        <p:nvSpPr>
          <p:cNvPr id="51" name="流程圖: 替代處理程序 50"/>
          <p:cNvSpPr/>
          <p:nvPr/>
        </p:nvSpPr>
        <p:spPr>
          <a:xfrm>
            <a:off x="9345041" y="4936318"/>
            <a:ext cx="1512000" cy="648000"/>
          </a:xfrm>
          <a:prstGeom prst="flowChartAlternateProcess">
            <a:avLst/>
          </a:prstGeom>
          <a:noFill/>
          <a:ln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3/4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罩</a:t>
            </a:r>
          </a:p>
        </p:txBody>
      </p:sp>
      <p:sp>
        <p:nvSpPr>
          <p:cNvPr id="52" name="流程圖: 替代處理程序 51"/>
          <p:cNvSpPr/>
          <p:nvPr/>
        </p:nvSpPr>
        <p:spPr>
          <a:xfrm>
            <a:off x="1477879" y="5046028"/>
            <a:ext cx="1512000" cy="648000"/>
          </a:xfrm>
          <a:prstGeom prst="flowChartAlternateProcess">
            <a:avLst/>
          </a:prstGeom>
          <a:noFill/>
          <a:ln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3/4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罩</a:t>
            </a:r>
          </a:p>
        </p:txBody>
      </p:sp>
    </p:spTree>
    <p:extLst>
      <p:ext uri="{BB962C8B-B14F-4D97-AF65-F5344CB8AC3E}">
        <p14:creationId xmlns:p14="http://schemas.microsoft.com/office/powerpoint/2010/main" val="334573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1" y="138985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9649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196441" y="671576"/>
            <a:ext cx="55839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不可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不知的事</a:t>
            </a:r>
          </a:p>
        </p:txBody>
      </p:sp>
      <p:sp>
        <p:nvSpPr>
          <p:cNvPr id="41" name="文字方塊 40"/>
          <p:cNvSpPr txBox="1"/>
          <p:nvPr/>
        </p:nvSpPr>
        <p:spPr>
          <a:xfrm>
            <a:off x="10801261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</a:p>
        </p:txBody>
      </p:sp>
      <p:sp>
        <p:nvSpPr>
          <p:cNvPr id="46" name="矩形 45"/>
          <p:cNvSpPr/>
          <p:nvPr/>
        </p:nvSpPr>
        <p:spPr>
          <a:xfrm>
            <a:off x="1879603" y="3922065"/>
            <a:ext cx="3767958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安全帽有使用期限，若超過使用期限，材質會變質，保護力會降低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644880" y="3933142"/>
            <a:ext cx="42166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只要有碰撞損壞，即使外觀完整，帽體也可能受損，保護力會受到影響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875864" y="1558298"/>
            <a:ext cx="3997349" cy="646331"/>
            <a:chOff x="4694829" y="1833381"/>
            <a:chExt cx="3997349" cy="646331"/>
          </a:xfrm>
        </p:grpSpPr>
        <p:sp>
          <p:nvSpPr>
            <p:cNvPr id="26" name="矩形 25"/>
            <p:cNvSpPr/>
            <p:nvPr/>
          </p:nvSpPr>
          <p:spPr>
            <a:xfrm>
              <a:off x="5054828" y="1833381"/>
              <a:ext cx="36373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安全配備</a:t>
              </a:r>
              <a:r>
                <a:rPr lang="en-US" altLang="zh-TW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安全帽</a:t>
              </a:r>
              <a:endPara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橢圓 26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28" name="直線接點 27"/>
          <p:cNvCxnSpPr/>
          <p:nvPr/>
        </p:nvCxnSpPr>
        <p:spPr>
          <a:xfrm>
            <a:off x="6096000" y="2513755"/>
            <a:ext cx="0" cy="3600000"/>
          </a:xfrm>
          <a:prstGeom prst="line">
            <a:avLst/>
          </a:prstGeom>
          <a:ln w="38100">
            <a:solidFill>
              <a:srgbClr val="2F9FB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流程圖: 替代處理程序 30"/>
          <p:cNvSpPr/>
          <p:nvPr/>
        </p:nvSpPr>
        <p:spPr>
          <a:xfrm>
            <a:off x="2320441" y="2639658"/>
            <a:ext cx="2700000" cy="648000"/>
          </a:xfrm>
          <a:prstGeom prst="flowChartAlternateProcess">
            <a:avLst/>
          </a:prstGeom>
          <a:solidFill>
            <a:srgbClr val="2F9FB5"/>
          </a:solidFill>
          <a:ln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定期更換</a:t>
            </a:r>
          </a:p>
        </p:txBody>
      </p:sp>
      <p:sp>
        <p:nvSpPr>
          <p:cNvPr id="32" name="流程圖: 替代處理程序 31"/>
          <p:cNvSpPr/>
          <p:nvPr/>
        </p:nvSpPr>
        <p:spPr>
          <a:xfrm>
            <a:off x="7212211" y="2639658"/>
            <a:ext cx="2700000" cy="648000"/>
          </a:xfrm>
          <a:prstGeom prst="flowChartAlternateProcess">
            <a:avLst/>
          </a:prstGeom>
          <a:solidFill>
            <a:srgbClr val="2F9FB5"/>
          </a:solidFill>
          <a:ln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碰撞立刻換</a:t>
            </a:r>
          </a:p>
        </p:txBody>
      </p:sp>
    </p:spTree>
    <p:extLst>
      <p:ext uri="{BB962C8B-B14F-4D97-AF65-F5344CB8AC3E}">
        <p14:creationId xmlns:p14="http://schemas.microsoft.com/office/powerpoint/2010/main" val="358313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1" y="138985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9649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196441" y="671576"/>
            <a:ext cx="55839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不可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不知的事</a:t>
            </a:r>
          </a:p>
        </p:txBody>
      </p:sp>
      <p:sp>
        <p:nvSpPr>
          <p:cNvPr id="41" name="文字方塊 40"/>
          <p:cNvSpPr txBox="1"/>
          <p:nvPr/>
        </p:nvSpPr>
        <p:spPr>
          <a:xfrm>
            <a:off x="10791213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</a:p>
        </p:txBody>
      </p:sp>
      <p:sp>
        <p:nvSpPr>
          <p:cNvPr id="46" name="矩形 45"/>
          <p:cNvSpPr/>
          <p:nvPr/>
        </p:nvSpPr>
        <p:spPr>
          <a:xfrm>
            <a:off x="5822602" y="2564093"/>
            <a:ext cx="5110524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具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防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寒功能、避免手部流汗而導致濕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滑，發生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事故時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也可能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減少擦傷面積</a:t>
            </a:r>
          </a:p>
        </p:txBody>
      </p:sp>
      <p:sp>
        <p:nvSpPr>
          <p:cNvPr id="51" name="矩形 50"/>
          <p:cNvSpPr/>
          <p:nvPr/>
        </p:nvSpPr>
        <p:spPr>
          <a:xfrm>
            <a:off x="5822602" y="4655051"/>
            <a:ext cx="47554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適合大小、不影響煞車動作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、手掌能包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覆且手腕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有束縛不易脫落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875864" y="1558298"/>
            <a:ext cx="4500137" cy="646331"/>
            <a:chOff x="4694829" y="1833381"/>
            <a:chExt cx="4500137" cy="646331"/>
          </a:xfrm>
        </p:grpSpPr>
        <p:sp>
          <p:nvSpPr>
            <p:cNvPr id="26" name="矩形 25"/>
            <p:cNvSpPr/>
            <p:nvPr/>
          </p:nvSpPr>
          <p:spPr>
            <a:xfrm>
              <a:off x="5054828" y="1833381"/>
              <a:ext cx="414013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安全配備</a:t>
              </a:r>
              <a:r>
                <a:rPr lang="en-US" altLang="zh-TW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騎士手套</a:t>
              </a:r>
            </a:p>
          </p:txBody>
        </p:sp>
        <p:sp>
          <p:nvSpPr>
            <p:cNvPr id="27" name="橢圓 26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28" name="直線接點 27"/>
          <p:cNvCxnSpPr/>
          <p:nvPr/>
        </p:nvCxnSpPr>
        <p:spPr>
          <a:xfrm flipH="1" flipV="1">
            <a:off x="5826903" y="4263577"/>
            <a:ext cx="5040000" cy="199"/>
          </a:xfrm>
          <a:prstGeom prst="line">
            <a:avLst/>
          </a:prstGeom>
          <a:ln w="38100">
            <a:solidFill>
              <a:srgbClr val="2F9FB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流程圖: 替代處理程序 30"/>
          <p:cNvSpPr/>
          <p:nvPr/>
        </p:nvSpPr>
        <p:spPr>
          <a:xfrm>
            <a:off x="3886486" y="2827089"/>
            <a:ext cx="1631488" cy="1080000"/>
          </a:xfrm>
          <a:prstGeom prst="flowChartAlternateProcess">
            <a:avLst/>
          </a:prstGeom>
          <a:solidFill>
            <a:srgbClr val="2F9FB5"/>
          </a:solidFill>
          <a:ln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</a:t>
            </a:r>
          </a:p>
        </p:txBody>
      </p:sp>
      <p:sp>
        <p:nvSpPr>
          <p:cNvPr id="32" name="流程圖: 替代處理程序 31"/>
          <p:cNvSpPr/>
          <p:nvPr/>
        </p:nvSpPr>
        <p:spPr>
          <a:xfrm>
            <a:off x="3886486" y="4695157"/>
            <a:ext cx="1631488" cy="1080000"/>
          </a:xfrm>
          <a:prstGeom prst="flowChartAlternateProcess">
            <a:avLst/>
          </a:prstGeom>
          <a:solidFill>
            <a:srgbClr val="2F9FB5"/>
          </a:solidFill>
          <a:ln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endParaRPr lang="en-US" altLang="zh-TW" sz="3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重點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4227" r="13187" b="13059"/>
          <a:stretch/>
        </p:blipFill>
        <p:spPr>
          <a:xfrm rot="12773261">
            <a:off x="1290177" y="3172347"/>
            <a:ext cx="2151673" cy="187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8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1" y="138985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9649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196441" y="671576"/>
            <a:ext cx="55839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不可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不知的事</a:t>
            </a:r>
          </a:p>
        </p:txBody>
      </p:sp>
      <p:sp>
        <p:nvSpPr>
          <p:cNvPr id="41" name="文字方塊 40"/>
          <p:cNvSpPr txBox="1"/>
          <p:nvPr/>
        </p:nvSpPr>
        <p:spPr>
          <a:xfrm>
            <a:off x="10801261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</a:p>
        </p:txBody>
      </p:sp>
      <p:sp>
        <p:nvSpPr>
          <p:cNvPr id="51" name="矩形 50"/>
          <p:cNvSpPr/>
          <p:nvPr/>
        </p:nvSpPr>
        <p:spPr>
          <a:xfrm>
            <a:off x="5601582" y="4655050"/>
            <a:ext cx="53280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r>
              <a:rPr lang="zh-TW" altLang="en-US" sz="2800" b="1" dirty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能包覆腳踝的鞋子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，例如：運動鞋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、雨鞋、靴子等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875864" y="1558298"/>
            <a:ext cx="3572846" cy="646331"/>
            <a:chOff x="4694829" y="1833381"/>
            <a:chExt cx="3572846" cy="646331"/>
          </a:xfrm>
        </p:grpSpPr>
        <p:sp>
          <p:nvSpPr>
            <p:cNvPr id="26" name="矩形 25"/>
            <p:cNvSpPr/>
            <p:nvPr/>
          </p:nvSpPr>
          <p:spPr>
            <a:xfrm>
              <a:off x="5054828" y="1833381"/>
              <a:ext cx="321284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安全配備</a:t>
              </a:r>
              <a:r>
                <a:rPr lang="en-US" altLang="zh-TW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鞋子</a:t>
              </a:r>
            </a:p>
          </p:txBody>
        </p:sp>
        <p:sp>
          <p:nvSpPr>
            <p:cNvPr id="27" name="橢圓 26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28" name="直線接點 27"/>
          <p:cNvCxnSpPr/>
          <p:nvPr/>
        </p:nvCxnSpPr>
        <p:spPr>
          <a:xfrm flipH="1" flipV="1">
            <a:off x="5529666" y="4283023"/>
            <a:ext cx="5400000" cy="199"/>
          </a:xfrm>
          <a:prstGeom prst="line">
            <a:avLst/>
          </a:prstGeom>
          <a:ln w="38100">
            <a:solidFill>
              <a:srgbClr val="2F9FB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流程圖: 替代處理程序 30"/>
          <p:cNvSpPr/>
          <p:nvPr/>
        </p:nvSpPr>
        <p:spPr>
          <a:xfrm>
            <a:off x="3754937" y="2816027"/>
            <a:ext cx="1631488" cy="1080000"/>
          </a:xfrm>
          <a:prstGeom prst="flowChartAlternateProcess">
            <a:avLst/>
          </a:prstGeom>
          <a:solidFill>
            <a:srgbClr val="2F9FB5"/>
          </a:solidFill>
          <a:ln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</a:t>
            </a:r>
          </a:p>
        </p:txBody>
      </p:sp>
      <p:sp>
        <p:nvSpPr>
          <p:cNvPr id="32" name="流程圖: 替代處理程序 31"/>
          <p:cNvSpPr/>
          <p:nvPr/>
        </p:nvSpPr>
        <p:spPr>
          <a:xfrm>
            <a:off x="3754937" y="4592104"/>
            <a:ext cx="1631488" cy="1080000"/>
          </a:xfrm>
          <a:prstGeom prst="flowChartAlternateProcess">
            <a:avLst/>
          </a:prstGeom>
          <a:solidFill>
            <a:srgbClr val="2F9FB5"/>
          </a:solidFill>
          <a:ln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endParaRPr lang="en-US" altLang="zh-TW" sz="3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重點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5517974" y="2720113"/>
            <a:ext cx="5519888" cy="1165470"/>
            <a:chOff x="5517974" y="2720113"/>
            <a:chExt cx="5519888" cy="1165470"/>
          </a:xfrm>
        </p:grpSpPr>
        <p:grpSp>
          <p:nvGrpSpPr>
            <p:cNvPr id="5" name="群組 4"/>
            <p:cNvGrpSpPr/>
            <p:nvPr/>
          </p:nvGrpSpPr>
          <p:grpSpPr>
            <a:xfrm>
              <a:off x="5517974" y="2720113"/>
              <a:ext cx="5514025" cy="523220"/>
              <a:chOff x="5514397" y="2691117"/>
              <a:chExt cx="5514025" cy="523220"/>
            </a:xfrm>
          </p:grpSpPr>
          <p:sp>
            <p:nvSpPr>
              <p:cNvPr id="46" name="矩形 45"/>
              <p:cNvSpPr/>
              <p:nvPr/>
            </p:nvSpPr>
            <p:spPr>
              <a:xfrm>
                <a:off x="5822602" y="2691117"/>
                <a:ext cx="5205820" cy="52322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28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在</a:t>
                </a:r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停等時</a:t>
                </a:r>
                <a:r>
                  <a:rPr lang="zh-TW" altLang="en-US" sz="28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，較</a:t>
                </a:r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能穩定駕駛人</a:t>
                </a:r>
                <a:r>
                  <a:rPr lang="zh-TW" altLang="en-US" sz="28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重心</a:t>
                </a:r>
                <a:endPara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5514397" y="2691117"/>
                <a:ext cx="474024" cy="52322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TW" sz="28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1.</a:t>
                </a:r>
                <a:endPara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6" name="群組 5"/>
            <p:cNvGrpSpPr/>
            <p:nvPr/>
          </p:nvGrpSpPr>
          <p:grpSpPr>
            <a:xfrm>
              <a:off x="5529666" y="3362135"/>
              <a:ext cx="5508196" cy="523448"/>
              <a:chOff x="5601582" y="3334677"/>
              <a:chExt cx="5508196" cy="523448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5898095" y="3334677"/>
                <a:ext cx="52116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在摔車</a:t>
                </a:r>
                <a:r>
                  <a:rPr lang="zh-TW" altLang="en-US" sz="28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時，較能保護</a:t>
                </a:r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腳掌、腳趾</a:t>
                </a: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5601582" y="3334905"/>
                <a:ext cx="474024" cy="52322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TW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</a:t>
                </a:r>
                <a:r>
                  <a:rPr lang="en-US" altLang="zh-TW" sz="28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.</a:t>
                </a:r>
                <a:endPara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469" y="4299801"/>
            <a:ext cx="2238143" cy="149209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63" y="2654117"/>
            <a:ext cx="2232749" cy="148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7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1" y="138985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906546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196441" y="671576"/>
            <a:ext cx="55839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不可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不知的事</a:t>
            </a:r>
          </a:p>
        </p:txBody>
      </p:sp>
      <p:sp>
        <p:nvSpPr>
          <p:cNvPr id="41" name="文字方塊 40"/>
          <p:cNvSpPr txBox="1"/>
          <p:nvPr/>
        </p:nvSpPr>
        <p:spPr>
          <a:xfrm>
            <a:off x="10781165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875864" y="1558298"/>
            <a:ext cx="3572846" cy="646331"/>
            <a:chOff x="4694829" y="1833381"/>
            <a:chExt cx="3572846" cy="646331"/>
          </a:xfrm>
        </p:grpSpPr>
        <p:sp>
          <p:nvSpPr>
            <p:cNvPr id="26" name="矩形 25"/>
            <p:cNvSpPr/>
            <p:nvPr/>
          </p:nvSpPr>
          <p:spPr>
            <a:xfrm>
              <a:off x="5054828" y="1833381"/>
              <a:ext cx="321284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安全配備</a:t>
              </a:r>
              <a:r>
                <a:rPr lang="en-US" altLang="zh-TW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雨衣</a:t>
              </a:r>
            </a:p>
          </p:txBody>
        </p:sp>
        <p:sp>
          <p:nvSpPr>
            <p:cNvPr id="27" name="橢圓 26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28" name="直線接點 27"/>
          <p:cNvCxnSpPr/>
          <p:nvPr/>
        </p:nvCxnSpPr>
        <p:spPr>
          <a:xfrm flipH="1" flipV="1">
            <a:off x="6360297" y="3857710"/>
            <a:ext cx="4320000" cy="199"/>
          </a:xfrm>
          <a:prstGeom prst="line">
            <a:avLst/>
          </a:prstGeom>
          <a:ln w="38100">
            <a:solidFill>
              <a:srgbClr val="2F9FB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流程圖: 替代處理程序 30"/>
          <p:cNvSpPr/>
          <p:nvPr/>
        </p:nvSpPr>
        <p:spPr>
          <a:xfrm>
            <a:off x="4513652" y="2538172"/>
            <a:ext cx="1631488" cy="1080000"/>
          </a:xfrm>
          <a:prstGeom prst="flowChartAlternateProcess">
            <a:avLst/>
          </a:prstGeom>
          <a:solidFill>
            <a:srgbClr val="2F9FB5"/>
          </a:solidFill>
          <a:ln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</a:t>
            </a:r>
          </a:p>
        </p:txBody>
      </p:sp>
      <p:sp>
        <p:nvSpPr>
          <p:cNvPr id="32" name="流程圖: 替代處理程序 31"/>
          <p:cNvSpPr/>
          <p:nvPr/>
        </p:nvSpPr>
        <p:spPr>
          <a:xfrm>
            <a:off x="4531950" y="4437233"/>
            <a:ext cx="1631488" cy="1080000"/>
          </a:xfrm>
          <a:prstGeom prst="flowChartAlternateProcess">
            <a:avLst/>
          </a:prstGeom>
          <a:solidFill>
            <a:srgbClr val="2F9FB5"/>
          </a:solidFill>
          <a:ln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endParaRPr lang="en-US" altLang="zh-TW" sz="3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重點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360297" y="2855765"/>
            <a:ext cx="178697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遮風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擋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雨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6344081" y="4057932"/>
            <a:ext cx="4806136" cy="1982114"/>
            <a:chOff x="6344081" y="4057932"/>
            <a:chExt cx="4806136" cy="1982114"/>
          </a:xfrm>
        </p:grpSpPr>
        <p:grpSp>
          <p:nvGrpSpPr>
            <p:cNvPr id="10" name="群組 9"/>
            <p:cNvGrpSpPr/>
            <p:nvPr/>
          </p:nvGrpSpPr>
          <p:grpSpPr>
            <a:xfrm>
              <a:off x="6344081" y="4057932"/>
              <a:ext cx="4806136" cy="979928"/>
              <a:chOff x="6721468" y="4181370"/>
              <a:chExt cx="4806136" cy="979928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7126187" y="4207191"/>
                <a:ext cx="4401417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選擇</a:t>
                </a:r>
                <a:r>
                  <a:rPr lang="zh-TW" altLang="en-US" sz="2800" b="1" dirty="0">
                    <a:solidFill>
                      <a:srgbClr val="2F9FB5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兩截式雨衣</a:t>
                </a:r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，讓操作動作較不受影響</a:t>
                </a: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21468" y="4181370"/>
                <a:ext cx="474024" cy="52322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TW" sz="28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1.</a:t>
                </a:r>
                <a:endPara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30" name="群組 29"/>
            <p:cNvGrpSpPr/>
            <p:nvPr/>
          </p:nvGrpSpPr>
          <p:grpSpPr>
            <a:xfrm>
              <a:off x="6378595" y="5060118"/>
              <a:ext cx="4601542" cy="979928"/>
              <a:chOff x="6721468" y="4181370"/>
              <a:chExt cx="4601542" cy="979928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7126187" y="4207191"/>
                <a:ext cx="419682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選擇</a:t>
                </a:r>
                <a:r>
                  <a:rPr lang="zh-TW" altLang="en-US" sz="2800" b="1" dirty="0">
                    <a:solidFill>
                      <a:srgbClr val="2F9FB5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亮色系</a:t>
                </a:r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，或搭配反光配件，提升自身的能見度</a:t>
                </a: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6721468" y="4181370"/>
                <a:ext cx="474024" cy="52322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TW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</a:t>
                </a:r>
                <a:r>
                  <a:rPr lang="en-US" altLang="zh-TW" sz="28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.</a:t>
                </a:r>
                <a:endPara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t="-146" r="31503" b="8045"/>
          <a:stretch/>
        </p:blipFill>
        <p:spPr>
          <a:xfrm>
            <a:off x="865963" y="2982411"/>
            <a:ext cx="1786540" cy="212993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8" t="293" r="30584"/>
          <a:stretch/>
        </p:blipFill>
        <p:spPr>
          <a:xfrm>
            <a:off x="2730632" y="3005676"/>
            <a:ext cx="1725608" cy="21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9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896375" y="671576"/>
            <a:ext cx="63992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</a:t>
            </a: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en-US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不可不知的事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0792537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</a:p>
        </p:txBody>
      </p:sp>
      <p:grpSp>
        <p:nvGrpSpPr>
          <p:cNvPr id="26" name="群組 25"/>
          <p:cNvGrpSpPr/>
          <p:nvPr/>
        </p:nvGrpSpPr>
        <p:grpSpPr>
          <a:xfrm>
            <a:off x="1151466" y="2365378"/>
            <a:ext cx="8328047" cy="2659237"/>
            <a:chOff x="2035022" y="411677"/>
            <a:chExt cx="7364689" cy="2147003"/>
          </a:xfrm>
        </p:grpSpPr>
        <p:sp>
          <p:nvSpPr>
            <p:cNvPr id="27" name="矩形圖說文字 26"/>
            <p:cNvSpPr/>
            <p:nvPr/>
          </p:nvSpPr>
          <p:spPr>
            <a:xfrm>
              <a:off x="2172647" y="531577"/>
              <a:ext cx="7227064" cy="2027103"/>
            </a:xfrm>
            <a:prstGeom prst="wedgeRectCallout">
              <a:avLst>
                <a:gd name="adj1" fmla="val 56150"/>
                <a:gd name="adj2" fmla="val 37003"/>
              </a:avLst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矩形圖說文字 27"/>
            <p:cNvSpPr/>
            <p:nvPr/>
          </p:nvSpPr>
          <p:spPr>
            <a:xfrm>
              <a:off x="2035022" y="411677"/>
              <a:ext cx="7227064" cy="2027103"/>
            </a:xfrm>
            <a:prstGeom prst="wedgeRectCallout">
              <a:avLst>
                <a:gd name="adj1" fmla="val 59336"/>
                <a:gd name="adj2" fmla="val 39935"/>
              </a:avLst>
            </a:prstGeom>
            <a:solidFill>
              <a:srgbClr val="BADFD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tlCol="0" anchor="ctr"/>
            <a:lstStyle/>
            <a:p>
              <a:r>
                <a:rPr lang="zh-TW" altLang="en-US" sz="440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除了安全配備準備就緒外，騎車前也要確認車輛性能，一起來看看要確認那些項目吧！</a:t>
              </a:r>
              <a:endParaRPr lang="zh-TW" altLang="en-US" sz="4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9" name="圖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71381" y="3600358"/>
            <a:ext cx="2302093" cy="182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8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196441" y="671576"/>
            <a:ext cx="55839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不可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不知的事</a:t>
            </a:r>
          </a:p>
        </p:txBody>
      </p:sp>
      <p:sp>
        <p:nvSpPr>
          <p:cNvPr id="19" name="矩形 18"/>
          <p:cNvSpPr/>
          <p:nvPr/>
        </p:nvSpPr>
        <p:spPr>
          <a:xfrm>
            <a:off x="5044548" y="6332795"/>
            <a:ext cx="58124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圖片來源：教育部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國民及學前教育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署交通安全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補充教材手冊高中篇-機車騎乘安全篇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915839" y="1651890"/>
            <a:ext cx="4568786" cy="646331"/>
            <a:chOff x="4694829" y="1875519"/>
            <a:chExt cx="4568786" cy="646331"/>
          </a:xfrm>
        </p:grpSpPr>
        <p:sp>
          <p:nvSpPr>
            <p:cNvPr id="22" name="矩形 21"/>
            <p:cNvSpPr/>
            <p:nvPr/>
          </p:nvSpPr>
          <p:spPr>
            <a:xfrm>
              <a:off x="5062411" y="1875519"/>
              <a:ext cx="42012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確認機車性能</a:t>
              </a:r>
              <a:r>
                <a:rPr lang="en-US" altLang="zh-TW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煞車</a:t>
              </a:r>
            </a:p>
          </p:txBody>
        </p:sp>
        <p:sp>
          <p:nvSpPr>
            <p:cNvPr id="23" name="橢圓 22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1283421" y="2450639"/>
            <a:ext cx="5353685" cy="2798940"/>
            <a:chOff x="6344081" y="4057932"/>
            <a:chExt cx="5264967" cy="2798940"/>
          </a:xfrm>
        </p:grpSpPr>
        <p:grpSp>
          <p:nvGrpSpPr>
            <p:cNvPr id="26" name="群組 25"/>
            <p:cNvGrpSpPr/>
            <p:nvPr/>
          </p:nvGrpSpPr>
          <p:grpSpPr>
            <a:xfrm>
              <a:off x="6344081" y="4057932"/>
              <a:ext cx="5264967" cy="549041"/>
              <a:chOff x="6721468" y="4181370"/>
              <a:chExt cx="5264967" cy="549041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7126187" y="4207191"/>
                <a:ext cx="486024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確認煞車拉桿順暢，不會卡住</a:t>
                </a:r>
                <a:endPara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6721468" y="4181370"/>
                <a:ext cx="474024" cy="52322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TW" sz="28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1.</a:t>
                </a:r>
                <a:endPara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27" name="群組 26"/>
            <p:cNvGrpSpPr/>
            <p:nvPr/>
          </p:nvGrpSpPr>
          <p:grpSpPr>
            <a:xfrm>
              <a:off x="6344081" y="4584282"/>
              <a:ext cx="5240035" cy="2272590"/>
              <a:chOff x="6686954" y="3705534"/>
              <a:chExt cx="5240035" cy="2272590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7091673" y="3731355"/>
                <a:ext cx="4835316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放鬆煞車拉桿時，要有</a:t>
                </a:r>
                <a:r>
                  <a:rPr lang="en-US" altLang="zh-TW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1-2 </a:t>
                </a:r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公分的間隔</a:t>
                </a:r>
                <a:r>
                  <a:rPr lang="en-US" altLang="zh-TW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sz="28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如上圖</a:t>
                </a:r>
                <a:r>
                  <a:rPr lang="en-US" altLang="zh-TW" sz="28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</a:p>
              <a:p>
                <a:r>
                  <a:rPr lang="zh-TW" altLang="en-US" sz="28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拉</a:t>
                </a:r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桿拉緊時，拉桿距離握把約</a:t>
                </a:r>
                <a:r>
                  <a:rPr lang="en-US" altLang="zh-TW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1-2</a:t>
                </a:r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指幅</a:t>
                </a:r>
                <a:r>
                  <a:rPr lang="en-US" altLang="zh-TW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sz="28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如下圖</a:t>
                </a:r>
                <a:r>
                  <a:rPr lang="en-US" altLang="zh-TW" sz="28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 </a:t>
                </a:r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，確認煞車要能正常作用</a:t>
                </a: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686954" y="3705534"/>
                <a:ext cx="474024" cy="52322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TW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</a:t>
                </a:r>
                <a:r>
                  <a:rPr lang="en-US" altLang="zh-TW" sz="28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.</a:t>
                </a:r>
                <a:endPara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38" name="群組 37"/>
          <p:cNvGrpSpPr/>
          <p:nvPr/>
        </p:nvGrpSpPr>
        <p:grpSpPr>
          <a:xfrm>
            <a:off x="7347708" y="2158415"/>
            <a:ext cx="2944759" cy="1937264"/>
            <a:chOff x="7347708" y="2031048"/>
            <a:chExt cx="2944759" cy="1937264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7708" y="2031048"/>
              <a:ext cx="2944759" cy="1937264"/>
            </a:xfrm>
            <a:prstGeom prst="rect">
              <a:avLst/>
            </a:prstGeom>
          </p:spPr>
        </p:pic>
        <p:cxnSp>
          <p:nvCxnSpPr>
            <p:cNvPr id="7" name="直線單箭頭接點 6"/>
            <p:cNvCxnSpPr/>
            <p:nvPr/>
          </p:nvCxnSpPr>
          <p:spPr>
            <a:xfrm flipV="1">
              <a:off x="8907694" y="3308279"/>
              <a:ext cx="462337" cy="380143"/>
            </a:xfrm>
            <a:prstGeom prst="straightConnector1">
              <a:avLst/>
            </a:prstGeom>
            <a:ln w="38100">
              <a:solidFill>
                <a:srgbClr val="A1D4E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9104478" y="3501998"/>
              <a:ext cx="8409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400" b="1" dirty="0" smtClean="0">
                  <a:solidFill>
                    <a:srgbClr val="A1D4E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1-2</a:t>
              </a:r>
              <a:r>
                <a:rPr lang="zh-TW" altLang="en-US" sz="1400" b="1" dirty="0" smtClean="0">
                  <a:solidFill>
                    <a:srgbClr val="A1D4E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公分</a:t>
              </a:r>
              <a:endParaRPr lang="en-US" altLang="zh-TW" sz="1400" b="1" dirty="0">
                <a:solidFill>
                  <a:srgbClr val="A1D4E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7347708" y="4205409"/>
            <a:ext cx="2944759" cy="1907926"/>
            <a:chOff x="7347709" y="4149463"/>
            <a:chExt cx="2944759" cy="1907926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7709" y="4149463"/>
              <a:ext cx="2944759" cy="1907926"/>
            </a:xfrm>
            <a:prstGeom prst="rect">
              <a:avLst/>
            </a:prstGeom>
          </p:spPr>
        </p:pic>
        <p:cxnSp>
          <p:nvCxnSpPr>
            <p:cNvPr id="36" name="直線單箭頭接點 35"/>
            <p:cNvCxnSpPr/>
            <p:nvPr/>
          </p:nvCxnSpPr>
          <p:spPr>
            <a:xfrm flipV="1">
              <a:off x="9234754" y="5245543"/>
              <a:ext cx="207197" cy="225255"/>
            </a:xfrm>
            <a:prstGeom prst="straightConnector1">
              <a:avLst/>
            </a:prstGeom>
            <a:ln w="38100">
              <a:solidFill>
                <a:srgbClr val="A1D4E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36"/>
            <p:cNvSpPr/>
            <p:nvPr/>
          </p:nvSpPr>
          <p:spPr>
            <a:xfrm>
              <a:off x="9331218" y="5285373"/>
              <a:ext cx="8409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400" b="1" dirty="0" smtClean="0">
                  <a:solidFill>
                    <a:srgbClr val="A1D4E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1-2</a:t>
              </a:r>
              <a:r>
                <a:rPr lang="zh-TW" altLang="en-US" sz="1400" b="1" dirty="0">
                  <a:solidFill>
                    <a:srgbClr val="A1D4E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指幅</a:t>
              </a:r>
              <a:endParaRPr lang="en-US" altLang="zh-TW" sz="1400" b="1" dirty="0">
                <a:solidFill>
                  <a:srgbClr val="A1D4E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420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196441" y="671576"/>
            <a:ext cx="55839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不可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不知的事</a:t>
            </a:r>
          </a:p>
        </p:txBody>
      </p:sp>
      <p:sp>
        <p:nvSpPr>
          <p:cNvPr id="19" name="矩形 18"/>
          <p:cNvSpPr/>
          <p:nvPr/>
        </p:nvSpPr>
        <p:spPr>
          <a:xfrm>
            <a:off x="5044548" y="6332795"/>
            <a:ext cx="58124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圖片來源：教育部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國民及學前教育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署交通安全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補充教材手冊高中篇-機車騎乘安全篇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</a:p>
        </p:txBody>
      </p:sp>
      <p:sp>
        <p:nvSpPr>
          <p:cNvPr id="2" name="矩形 1"/>
          <p:cNvSpPr/>
          <p:nvPr/>
        </p:nvSpPr>
        <p:spPr>
          <a:xfrm>
            <a:off x="1320040" y="2903852"/>
            <a:ext cx="45922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配合騎士的身高，左右照後鏡的視角要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能照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到肩膀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以下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1/2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、肩膀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以外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至少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2/3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角度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912326" y="1713788"/>
            <a:ext cx="5824626" cy="646331"/>
            <a:chOff x="4694829" y="1875519"/>
            <a:chExt cx="5824626" cy="646331"/>
          </a:xfrm>
        </p:grpSpPr>
        <p:sp>
          <p:nvSpPr>
            <p:cNvPr id="22" name="矩形 21"/>
            <p:cNvSpPr/>
            <p:nvPr/>
          </p:nvSpPr>
          <p:spPr>
            <a:xfrm>
              <a:off x="5062411" y="1875519"/>
              <a:ext cx="54570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確認機車性能</a:t>
              </a:r>
              <a:r>
                <a:rPr lang="en-US" altLang="zh-TW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照後鏡角度</a:t>
              </a:r>
              <a:endPara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橢圓 22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9" name="群組 58"/>
          <p:cNvGrpSpPr/>
          <p:nvPr/>
        </p:nvGrpSpPr>
        <p:grpSpPr>
          <a:xfrm>
            <a:off x="6557674" y="2738687"/>
            <a:ext cx="4445458" cy="3001467"/>
            <a:chOff x="6503377" y="2739693"/>
            <a:chExt cx="4445458" cy="3001467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0774" y="4396758"/>
              <a:ext cx="2227544" cy="1342173"/>
            </a:xfrm>
            <a:prstGeom prst="rect">
              <a:avLst/>
            </a:prstGeom>
          </p:spPr>
        </p:pic>
        <p:cxnSp>
          <p:nvCxnSpPr>
            <p:cNvPr id="29" name="直線接點 28"/>
            <p:cNvCxnSpPr/>
            <p:nvPr/>
          </p:nvCxnSpPr>
          <p:spPr>
            <a:xfrm flipH="1" flipV="1">
              <a:off x="6503377" y="5153856"/>
              <a:ext cx="2211941" cy="1178"/>
            </a:xfrm>
            <a:prstGeom prst="line">
              <a:avLst/>
            </a:prstGeom>
            <a:ln w="28575">
              <a:solidFill>
                <a:srgbClr val="2F9F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群組 57"/>
            <p:cNvGrpSpPr/>
            <p:nvPr/>
          </p:nvGrpSpPr>
          <p:grpSpPr>
            <a:xfrm>
              <a:off x="6736952" y="2739693"/>
              <a:ext cx="4211883" cy="3001467"/>
              <a:chOff x="6736952" y="2739693"/>
              <a:chExt cx="4211883" cy="3001467"/>
            </a:xfrm>
          </p:grpSpPr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29440" y="2739693"/>
                <a:ext cx="3322970" cy="1667339"/>
              </a:xfrm>
              <a:prstGeom prst="rect">
                <a:avLst/>
              </a:prstGeom>
            </p:spPr>
          </p:pic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21291" y="4401755"/>
                <a:ext cx="2204158" cy="1339405"/>
              </a:xfrm>
              <a:prstGeom prst="rect">
                <a:avLst/>
              </a:prstGeom>
            </p:spPr>
          </p:pic>
          <p:cxnSp>
            <p:nvCxnSpPr>
              <p:cNvPr id="10" name="直線單箭頭接點 9"/>
              <p:cNvCxnSpPr/>
              <p:nvPr/>
            </p:nvCxnSpPr>
            <p:spPr>
              <a:xfrm flipH="1">
                <a:off x="7335412" y="3614489"/>
                <a:ext cx="615384" cy="1148571"/>
              </a:xfrm>
              <a:prstGeom prst="straightConnector1">
                <a:avLst/>
              </a:prstGeom>
              <a:ln w="28575">
                <a:solidFill>
                  <a:srgbClr val="2F9FB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>
              <a:xfrm>
                <a:off x="6736952" y="4396758"/>
                <a:ext cx="0" cy="757098"/>
              </a:xfrm>
              <a:prstGeom prst="line">
                <a:avLst/>
              </a:prstGeom>
              <a:ln w="28575">
                <a:solidFill>
                  <a:srgbClr val="2F9F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/>
              <p:nvPr/>
            </p:nvCxnSpPr>
            <p:spPr>
              <a:xfrm flipH="1">
                <a:off x="7813277" y="4396758"/>
                <a:ext cx="9621" cy="757098"/>
              </a:xfrm>
              <a:prstGeom prst="line">
                <a:avLst/>
              </a:prstGeom>
              <a:ln w="28575">
                <a:solidFill>
                  <a:srgbClr val="2F9F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單箭頭接點 34"/>
              <p:cNvCxnSpPr/>
              <p:nvPr/>
            </p:nvCxnSpPr>
            <p:spPr>
              <a:xfrm>
                <a:off x="6736952" y="4783208"/>
                <a:ext cx="1076325" cy="0"/>
              </a:xfrm>
              <a:prstGeom prst="straightConnector1">
                <a:avLst/>
              </a:prstGeom>
              <a:ln w="28575">
                <a:solidFill>
                  <a:srgbClr val="FFC5A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文字方塊 37"/>
              <p:cNvSpPr txBox="1"/>
              <p:nvPr/>
            </p:nvSpPr>
            <p:spPr>
              <a:xfrm>
                <a:off x="7371533" y="4782295"/>
                <a:ext cx="5180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b="1" dirty="0" smtClean="0">
                    <a:solidFill>
                      <a:srgbClr val="FFC5A1"/>
                    </a:solidFill>
                  </a:rPr>
                  <a:t>2/3</a:t>
                </a:r>
                <a:endParaRPr lang="zh-TW" altLang="en-US" b="1" dirty="0">
                  <a:solidFill>
                    <a:srgbClr val="FFC5A1"/>
                  </a:solidFill>
                </a:endParaRPr>
              </a:p>
            </p:txBody>
          </p:sp>
          <p:cxnSp>
            <p:nvCxnSpPr>
              <p:cNvPr id="39" name="直線接點 38"/>
              <p:cNvCxnSpPr/>
              <p:nvPr/>
            </p:nvCxnSpPr>
            <p:spPr>
              <a:xfrm flipH="1">
                <a:off x="8934450" y="5067844"/>
                <a:ext cx="1853393" cy="0"/>
              </a:xfrm>
              <a:prstGeom prst="line">
                <a:avLst/>
              </a:prstGeom>
              <a:ln w="28575">
                <a:solidFill>
                  <a:srgbClr val="2F9F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/>
              <p:cNvCxnSpPr/>
              <p:nvPr/>
            </p:nvCxnSpPr>
            <p:spPr>
              <a:xfrm flipH="1">
                <a:off x="8942660" y="4389648"/>
                <a:ext cx="3190" cy="666727"/>
              </a:xfrm>
              <a:prstGeom prst="line">
                <a:avLst/>
              </a:prstGeom>
              <a:ln w="28575">
                <a:solidFill>
                  <a:srgbClr val="2F9F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接點 48"/>
              <p:cNvCxnSpPr/>
              <p:nvPr/>
            </p:nvCxnSpPr>
            <p:spPr>
              <a:xfrm>
                <a:off x="9586894" y="4391256"/>
                <a:ext cx="42006" cy="1260000"/>
              </a:xfrm>
              <a:prstGeom prst="line">
                <a:avLst/>
              </a:prstGeom>
              <a:ln w="28575">
                <a:solidFill>
                  <a:srgbClr val="2F9F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 50"/>
              <p:cNvCxnSpPr/>
              <p:nvPr/>
            </p:nvCxnSpPr>
            <p:spPr>
              <a:xfrm flipH="1">
                <a:off x="9607897" y="5651256"/>
                <a:ext cx="792000" cy="0"/>
              </a:xfrm>
              <a:prstGeom prst="line">
                <a:avLst/>
              </a:prstGeom>
              <a:ln w="28575">
                <a:solidFill>
                  <a:srgbClr val="2F9F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單箭頭接點 51"/>
              <p:cNvCxnSpPr/>
              <p:nvPr/>
            </p:nvCxnSpPr>
            <p:spPr>
              <a:xfrm>
                <a:off x="8942660" y="4696094"/>
                <a:ext cx="648000" cy="0"/>
              </a:xfrm>
              <a:prstGeom prst="straightConnector1">
                <a:avLst/>
              </a:prstGeom>
              <a:ln w="28575">
                <a:solidFill>
                  <a:srgbClr val="FFC5A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單箭頭接點 52"/>
              <p:cNvCxnSpPr/>
              <p:nvPr/>
            </p:nvCxnSpPr>
            <p:spPr>
              <a:xfrm>
                <a:off x="10389597" y="5101128"/>
                <a:ext cx="9029" cy="560472"/>
              </a:xfrm>
              <a:prstGeom prst="straightConnector1">
                <a:avLst/>
              </a:prstGeom>
              <a:ln w="28575">
                <a:solidFill>
                  <a:srgbClr val="FFC5A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文字方塊 55"/>
              <p:cNvSpPr txBox="1"/>
              <p:nvPr/>
            </p:nvSpPr>
            <p:spPr>
              <a:xfrm>
                <a:off x="9030563" y="4376341"/>
                <a:ext cx="4812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b="1" dirty="0">
                    <a:solidFill>
                      <a:srgbClr val="FFC5A1"/>
                    </a:solidFill>
                  </a:rPr>
                  <a:t>1</a:t>
                </a:r>
                <a:r>
                  <a:rPr lang="en-US" altLang="zh-TW" sz="1600" b="1" dirty="0" smtClean="0">
                    <a:solidFill>
                      <a:srgbClr val="FFC5A1"/>
                    </a:solidFill>
                  </a:rPr>
                  <a:t>/3</a:t>
                </a:r>
                <a:endParaRPr lang="zh-TW" altLang="en-US" sz="1600" b="1" dirty="0">
                  <a:solidFill>
                    <a:srgbClr val="FFC5A1"/>
                  </a:solidFill>
                </a:endParaRPr>
              </a:p>
            </p:txBody>
          </p:sp>
          <p:sp>
            <p:nvSpPr>
              <p:cNvPr id="57" name="文字方塊 56"/>
              <p:cNvSpPr txBox="1"/>
              <p:nvPr/>
            </p:nvSpPr>
            <p:spPr>
              <a:xfrm>
                <a:off x="10430744" y="5203299"/>
                <a:ext cx="5180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b="1" dirty="0" smtClean="0">
                    <a:solidFill>
                      <a:srgbClr val="FFC5A1"/>
                    </a:solidFill>
                  </a:rPr>
                  <a:t>1/2</a:t>
                </a:r>
                <a:endParaRPr lang="zh-TW" altLang="en-US" b="1" dirty="0">
                  <a:solidFill>
                    <a:srgbClr val="FFC5A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255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196441" y="671576"/>
            <a:ext cx="55839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不可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不知的事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875864" y="1667137"/>
            <a:ext cx="6284061" cy="646331"/>
            <a:chOff x="4694829" y="1844999"/>
            <a:chExt cx="6284061" cy="646331"/>
          </a:xfrm>
        </p:grpSpPr>
        <p:sp>
          <p:nvSpPr>
            <p:cNvPr id="15" name="矩形 14"/>
            <p:cNvSpPr/>
            <p:nvPr/>
          </p:nvSpPr>
          <p:spPr>
            <a:xfrm>
              <a:off x="5054830" y="1844999"/>
              <a:ext cx="59240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確認</a:t>
              </a:r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機車性能</a:t>
              </a:r>
              <a:r>
                <a:rPr lang="en-US" altLang="zh-TW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方向</a:t>
              </a:r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燈</a:t>
              </a:r>
              <a:endPara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橢圓 15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矩形 18"/>
          <p:cNvSpPr/>
          <p:nvPr/>
        </p:nvSpPr>
        <p:spPr>
          <a:xfrm>
            <a:off x="5044548" y="6332795"/>
            <a:ext cx="58124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圖片來源：教育部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國民及學前教育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署交通安全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補充教材手冊高中篇-機車騎乘安全篇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</a:p>
        </p:txBody>
      </p:sp>
      <p:sp>
        <p:nvSpPr>
          <p:cNvPr id="2" name="矩形 1"/>
          <p:cNvSpPr/>
          <p:nvPr/>
        </p:nvSpPr>
        <p:spPr>
          <a:xfrm>
            <a:off x="1235864" y="2681960"/>
            <a:ext cx="59936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方向燈是指示機車行車的方向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，讓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週遭的用路人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知道車輛動向，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及早做好因應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準備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確認左右燈能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否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正常運作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791" y="2170303"/>
            <a:ext cx="3046910" cy="187234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791" y="4121241"/>
            <a:ext cx="3046910" cy="187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8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60400" y="0"/>
            <a:ext cx="8931600" cy="6858000"/>
          </a:xfrm>
          <a:prstGeom prst="rect">
            <a:avLst/>
          </a:prstGeom>
          <a:solidFill>
            <a:srgbClr val="2F9FB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10758422" y="5970101"/>
            <a:ext cx="540000" cy="540000"/>
            <a:chOff x="10758422" y="5970101"/>
            <a:chExt cx="540000" cy="540000"/>
          </a:xfrm>
        </p:grpSpPr>
        <p:sp>
          <p:nvSpPr>
            <p:cNvPr id="8" name="矩形 7"/>
            <p:cNvSpPr/>
            <p:nvPr/>
          </p:nvSpPr>
          <p:spPr>
            <a:xfrm rot="1131161">
              <a:off x="10758422" y="5970101"/>
              <a:ext cx="540000" cy="540000"/>
            </a:xfrm>
            <a:prstGeom prst="rect">
              <a:avLst/>
            </a:prstGeom>
            <a:solidFill>
              <a:srgbClr val="BADF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0869564" y="6032638"/>
              <a:ext cx="3369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3508857" y="1816804"/>
            <a:ext cx="7529183" cy="2397625"/>
            <a:chOff x="2035022" y="411677"/>
            <a:chExt cx="7364688" cy="2147003"/>
          </a:xfrm>
        </p:grpSpPr>
        <p:sp>
          <p:nvSpPr>
            <p:cNvPr id="2" name="矩形圖說文字 1"/>
            <p:cNvSpPr/>
            <p:nvPr/>
          </p:nvSpPr>
          <p:spPr>
            <a:xfrm>
              <a:off x="2172645" y="531577"/>
              <a:ext cx="7227065" cy="2027103"/>
            </a:xfrm>
            <a:prstGeom prst="wedgeRectCallout">
              <a:avLst>
                <a:gd name="adj1" fmla="val -58854"/>
                <a:gd name="adj2" fmla="val 41683"/>
              </a:avLst>
            </a:prstGeom>
            <a:solidFill>
              <a:srgbClr val="A1D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圖說文字 12"/>
            <p:cNvSpPr/>
            <p:nvPr/>
          </p:nvSpPr>
          <p:spPr>
            <a:xfrm>
              <a:off x="2035022" y="411677"/>
              <a:ext cx="7227065" cy="2027103"/>
            </a:xfrm>
            <a:prstGeom prst="wedgeRectCallout">
              <a:avLst>
                <a:gd name="adj1" fmla="val -57372"/>
                <a:gd name="adj2" fmla="val 43946"/>
              </a:avLst>
            </a:prstGeom>
            <a:solidFill>
              <a:schemeClr val="bg1"/>
            </a:solidFill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5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已滿</a:t>
              </a:r>
              <a:r>
                <a:rPr lang="en-US" altLang="zh-TW" sz="5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18</a:t>
              </a:r>
              <a:r>
                <a:rPr lang="zh-TW" altLang="en-US" sz="5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歲想考機車駕照的同學舉手</a:t>
              </a:r>
              <a:r>
                <a:rPr lang="zh-TW" altLang="en-US" sz="54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？</a:t>
              </a:r>
              <a:endParaRPr lang="zh-TW" altLang="en-US" sz="5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454" y="3015617"/>
            <a:ext cx="2482804" cy="197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60400" y="0"/>
            <a:ext cx="8931600" cy="6858000"/>
          </a:xfrm>
          <a:prstGeom prst="rect">
            <a:avLst/>
          </a:prstGeom>
          <a:solidFill>
            <a:srgbClr val="2F9FB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10758422" y="5970101"/>
            <a:ext cx="540000" cy="540000"/>
            <a:chOff x="10758422" y="5970101"/>
            <a:chExt cx="540000" cy="540000"/>
          </a:xfrm>
        </p:grpSpPr>
        <p:sp>
          <p:nvSpPr>
            <p:cNvPr id="8" name="矩形 7"/>
            <p:cNvSpPr/>
            <p:nvPr/>
          </p:nvSpPr>
          <p:spPr>
            <a:xfrm rot="1131161">
              <a:off x="10758422" y="5970101"/>
              <a:ext cx="540000" cy="540000"/>
            </a:xfrm>
            <a:prstGeom prst="rect">
              <a:avLst/>
            </a:prstGeom>
            <a:solidFill>
              <a:srgbClr val="BADF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0789180" y="6032638"/>
              <a:ext cx="4892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</a:t>
              </a: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2690446" y="1883751"/>
            <a:ext cx="9124570" cy="2397625"/>
            <a:chOff x="2035022" y="411677"/>
            <a:chExt cx="7364688" cy="2147003"/>
          </a:xfrm>
        </p:grpSpPr>
        <p:sp>
          <p:nvSpPr>
            <p:cNvPr id="14" name="矩形圖說文字 13"/>
            <p:cNvSpPr/>
            <p:nvPr/>
          </p:nvSpPr>
          <p:spPr>
            <a:xfrm>
              <a:off x="2172645" y="531577"/>
              <a:ext cx="7227065" cy="2027103"/>
            </a:xfrm>
            <a:prstGeom prst="wedgeRectCallout">
              <a:avLst>
                <a:gd name="adj1" fmla="val -58854"/>
                <a:gd name="adj2" fmla="val 41683"/>
              </a:avLst>
            </a:prstGeom>
            <a:solidFill>
              <a:srgbClr val="A1D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圖說文字 14"/>
            <p:cNvSpPr/>
            <p:nvPr/>
          </p:nvSpPr>
          <p:spPr>
            <a:xfrm>
              <a:off x="2035022" y="411677"/>
              <a:ext cx="7227065" cy="2027103"/>
            </a:xfrm>
            <a:prstGeom prst="wedgeRectCallout">
              <a:avLst>
                <a:gd name="adj1" fmla="val -57372"/>
                <a:gd name="adj2" fmla="val 43946"/>
              </a:avLst>
            </a:prstGeom>
            <a:solidFill>
              <a:schemeClr val="bg1"/>
            </a:solidFill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rtlCol="0" anchor="ctr"/>
            <a:lstStyle/>
            <a:p>
              <a:r>
                <a:rPr lang="zh-TW" altLang="en-US" sz="4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「大家知道</a:t>
              </a:r>
              <a:r>
                <a:rPr lang="en-US" altLang="zh-TW" sz="4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111</a:t>
              </a:r>
              <a:r>
                <a:rPr lang="zh-TW" altLang="en-US" sz="4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年有多少位少年因為騎乘機車造成死傷事故？</a:t>
              </a:r>
            </a:p>
          </p:txBody>
        </p:sp>
      </p:grpSp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86" y="3015615"/>
            <a:ext cx="2482804" cy="197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4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267749" y="797296"/>
            <a:ext cx="5656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風險警覺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3239036" y="2896127"/>
            <a:ext cx="5498771" cy="1763590"/>
            <a:chOff x="2678654" y="2055136"/>
            <a:chExt cx="5203518" cy="1054408"/>
          </a:xfrm>
        </p:grpSpPr>
        <p:sp>
          <p:nvSpPr>
            <p:cNvPr id="21" name="內容版面配置區 2"/>
            <p:cNvSpPr txBox="1">
              <a:spLocks/>
            </p:cNvSpPr>
            <p:nvPr/>
          </p:nvSpPr>
          <p:spPr>
            <a:xfrm>
              <a:off x="2789502" y="2149113"/>
              <a:ext cx="5092670" cy="960431"/>
            </a:xfrm>
            <a:prstGeom prst="rect">
              <a:avLst/>
            </a:prstGeom>
            <a:solidFill>
              <a:srgbClr val="2F9FB5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內容版面配置區 2"/>
            <p:cNvSpPr txBox="1">
              <a:spLocks/>
            </p:cNvSpPr>
            <p:nvPr/>
          </p:nvSpPr>
          <p:spPr>
            <a:xfrm>
              <a:off x="2678654" y="2055136"/>
              <a:ext cx="5066256" cy="945872"/>
            </a:xfrm>
            <a:prstGeom prst="rect">
              <a:avLst/>
            </a:prstGeom>
            <a:solidFill>
              <a:srgbClr val="BADFDB"/>
            </a:solidFill>
          </p:spPr>
          <p:txBody>
            <a:bodyPr vert="horz" lIns="324000" tIns="324000" rIns="91440" bIns="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zh-TW" sz="7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6,764</a:t>
              </a:r>
              <a:r>
                <a:rPr lang="zh-TW" altLang="en-US" sz="7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</a:t>
              </a:r>
              <a:endParaRPr lang="en-US" altLang="zh-TW" sz="72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62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</a:p>
        </p:txBody>
      </p:sp>
      <p:graphicFrame>
        <p:nvGraphicFramePr>
          <p:cNvPr id="14" name="圖表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4307634"/>
              </p:ext>
            </p:extLst>
          </p:nvPr>
        </p:nvGraphicFramePr>
        <p:xfrm>
          <a:off x="2110655" y="1598202"/>
          <a:ext cx="7755534" cy="4374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矩形 6"/>
          <p:cNvSpPr/>
          <p:nvPr/>
        </p:nvSpPr>
        <p:spPr>
          <a:xfrm>
            <a:off x="6522680" y="6115003"/>
            <a:ext cx="4161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u="sng" dirty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6-17</a:t>
            </a:r>
            <a:r>
              <a:rPr lang="zh-TW" altLang="en-US" b="1" u="sng" dirty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歲交通事故各身分別死傷年度趨勢</a:t>
            </a:r>
          </a:p>
        </p:txBody>
      </p:sp>
      <p:sp>
        <p:nvSpPr>
          <p:cNvPr id="11" name="矩形 10"/>
          <p:cNvSpPr/>
          <p:nvPr/>
        </p:nvSpPr>
        <p:spPr>
          <a:xfrm>
            <a:off x="3267749" y="797296"/>
            <a:ext cx="5656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風險警覺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652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22</a:t>
            </a:r>
          </a:p>
        </p:txBody>
      </p:sp>
      <p:graphicFrame>
        <p:nvGraphicFramePr>
          <p:cNvPr id="15" name="表格 2">
            <a:extLst>
              <a:ext uri="{FF2B5EF4-FFF2-40B4-BE49-F238E27FC236}">
                <a16:creationId xmlns:a16="http://schemas.microsoft.com/office/drawing/2014/main" xmlns="" id="{5DD7D458-95B3-43D7-B836-F626FF3774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615153"/>
              </p:ext>
            </p:extLst>
          </p:nvPr>
        </p:nvGraphicFramePr>
        <p:xfrm>
          <a:off x="2322531" y="1725626"/>
          <a:ext cx="7546938" cy="4104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682">
                  <a:extLst>
                    <a:ext uri="{9D8B030D-6E8A-4147-A177-3AD203B41FA5}">
                      <a16:colId xmlns:a16="http://schemas.microsoft.com/office/drawing/2014/main" xmlns="" val="127427610"/>
                    </a:ext>
                  </a:extLst>
                </a:gridCol>
                <a:gridCol w="2153752">
                  <a:extLst>
                    <a:ext uri="{9D8B030D-6E8A-4147-A177-3AD203B41FA5}">
                      <a16:colId xmlns:a16="http://schemas.microsoft.com/office/drawing/2014/main" xmlns="" val="1322734885"/>
                    </a:ext>
                  </a:extLst>
                </a:gridCol>
                <a:gridCol w="2153752">
                  <a:extLst>
                    <a:ext uri="{9D8B030D-6E8A-4147-A177-3AD203B41FA5}">
                      <a16:colId xmlns:a16="http://schemas.microsoft.com/office/drawing/2014/main" xmlns="" val="1485277846"/>
                    </a:ext>
                  </a:extLst>
                </a:gridCol>
                <a:gridCol w="2153752">
                  <a:extLst>
                    <a:ext uri="{9D8B030D-6E8A-4147-A177-3AD203B41FA5}">
                      <a16:colId xmlns:a16="http://schemas.microsoft.com/office/drawing/2014/main" xmlns="" val="3739024324"/>
                    </a:ext>
                  </a:extLst>
                </a:gridCol>
              </a:tblGrid>
              <a:tr h="102619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順位</a:t>
                      </a:r>
                    </a:p>
                  </a:txBody>
                  <a:tcPr marL="189802" marR="189802" marT="94901" marB="949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9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國小</a:t>
                      </a:r>
                      <a:endParaRPr lang="en-US" altLang="zh-TW" sz="2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(6-11</a:t>
                      </a:r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歲</a:t>
                      </a:r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89802" marR="189802" marT="94901" marB="949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9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endParaRPr lang="en-US" altLang="zh-TW" sz="2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(12-14</a:t>
                      </a:r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歲</a:t>
                      </a:r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89802" marR="189802" marT="94901" marB="949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9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</a:t>
                      </a:r>
                      <a:endParaRPr lang="en-US" altLang="zh-TW" sz="24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(15-17</a:t>
                      </a:r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歲</a:t>
                      </a:r>
                      <a:r>
                        <a:rPr lang="en-US" altLang="zh-TW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89802" marR="189802" marT="94901" marB="949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9F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3041864"/>
                  </a:ext>
                </a:extLst>
              </a:tr>
              <a:tr h="102619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89802" marR="189802" marT="94901" marB="949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乘客</a:t>
                      </a:r>
                      <a:endParaRPr lang="en-US" altLang="zh-TW" sz="2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(78.39%)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乘客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42.74%)</a:t>
                      </a:r>
                    </a:p>
                  </a:txBody>
                  <a:tcPr marL="112535" marR="112535" marT="56268" marB="562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機車騎士</a:t>
                      </a:r>
                      <a:endParaRPr lang="en-US" altLang="zh-TW" sz="2400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24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altLang="zh-TW" sz="24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48.10%)</a:t>
                      </a:r>
                      <a:endParaRPr lang="zh-TW" altLang="en-US" sz="2400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2535" marR="112535" marT="56268" marB="562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D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9074486"/>
                  </a:ext>
                </a:extLst>
              </a:tr>
              <a:tr h="102619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89802" marR="189802" marT="94901" marB="949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行人</a:t>
                      </a:r>
                      <a:endParaRPr lang="en-US" altLang="zh-TW" sz="24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12.51%)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2535" marR="112535" marT="56268" marB="562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自行車騎士</a:t>
                      </a:r>
                      <a:endParaRPr lang="en-US" altLang="zh-TW" sz="24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37.63%)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2535" marR="112535" marT="56268" marB="562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乘客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31.26%)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2535" marR="112535" marT="56268" marB="562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D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8832654"/>
                  </a:ext>
                </a:extLst>
              </a:tr>
              <a:tr h="102619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89802" marR="189802" marT="94901" marB="949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自行車騎士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(8.37%)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2535" marR="112535" marT="56268" marB="562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機車騎士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10.65%)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2535" marR="112535" marT="56268" marB="562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自行車騎士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16.80%)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2535" marR="112535" marT="56268" marB="562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D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776134"/>
                  </a:ext>
                </a:extLst>
              </a:tr>
            </a:tbl>
          </a:graphicData>
        </a:graphic>
      </p:graphicFrame>
      <p:sp>
        <p:nvSpPr>
          <p:cNvPr id="16" name="矩形 15"/>
          <p:cNvSpPr/>
          <p:nvPr/>
        </p:nvSpPr>
        <p:spPr>
          <a:xfrm>
            <a:off x="6357545" y="6115003"/>
            <a:ext cx="4344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u="sng" dirty="0" smtClean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107-111</a:t>
            </a:r>
            <a:r>
              <a:rPr lang="zh-TW" altLang="en-US" b="1" u="sng" dirty="0" smtClean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年事故主要用路人身份比例排序</a:t>
            </a:r>
            <a:endParaRPr lang="zh-TW" altLang="en-US" b="1" u="sng" dirty="0">
              <a:solidFill>
                <a:srgbClr val="2F9FB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67749" y="797296"/>
            <a:ext cx="5656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風險警覺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248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1127300" y="1542037"/>
            <a:ext cx="10152558" cy="646331"/>
            <a:chOff x="4694829" y="1844999"/>
            <a:chExt cx="10152558" cy="646331"/>
          </a:xfrm>
        </p:grpSpPr>
        <p:sp>
          <p:nvSpPr>
            <p:cNvPr id="15" name="矩形 14"/>
            <p:cNvSpPr/>
            <p:nvPr/>
          </p:nvSpPr>
          <p:spPr>
            <a:xfrm>
              <a:off x="5054829" y="1844999"/>
              <a:ext cx="97925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速度與</a:t>
              </a:r>
              <a:r>
                <a:rPr lang="zh-TW" altLang="en-US" sz="3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傷亡關係</a:t>
              </a:r>
              <a:endPara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橢圓 15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矩形 18"/>
          <p:cNvSpPr/>
          <p:nvPr/>
        </p:nvSpPr>
        <p:spPr>
          <a:xfrm>
            <a:off x="7760368" y="6292516"/>
            <a:ext cx="2919073" cy="275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來源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：世界衛生組織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2008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年的研究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1424990" y="2548090"/>
            <a:ext cx="44615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行人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車速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以上的車輛撞擊時，死亡率會大幅提升，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被車速超過 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公里的車輛撞擊時，死亡率則超過 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582" y="2448660"/>
            <a:ext cx="5727476" cy="2911667"/>
          </a:xfrm>
          <a:prstGeom prst="rect">
            <a:avLst/>
          </a:prstGeom>
        </p:spPr>
      </p:pic>
      <p:sp>
        <p:nvSpPr>
          <p:cNvPr id="22" name="流程圖: 替代處理程序 21"/>
          <p:cNvSpPr/>
          <p:nvPr/>
        </p:nvSpPr>
        <p:spPr>
          <a:xfrm>
            <a:off x="3064163" y="5450711"/>
            <a:ext cx="6597409" cy="675035"/>
          </a:xfrm>
          <a:prstGeom prst="flowChartAlternateProcess">
            <a:avLst/>
          </a:prstGeom>
          <a:solidFill>
            <a:srgbClr val="A1D4E2"/>
          </a:solidFill>
          <a:ln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車速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越快，撞擊時死亡率越高！</a:t>
            </a:r>
            <a:endPara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267749" y="797296"/>
            <a:ext cx="5656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風險警覺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045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1127300" y="1542037"/>
            <a:ext cx="10152558" cy="646331"/>
            <a:chOff x="4694829" y="1844999"/>
            <a:chExt cx="10152558" cy="646331"/>
          </a:xfrm>
        </p:grpSpPr>
        <p:sp>
          <p:nvSpPr>
            <p:cNvPr id="15" name="矩形 14"/>
            <p:cNvSpPr/>
            <p:nvPr/>
          </p:nvSpPr>
          <p:spPr>
            <a:xfrm>
              <a:off x="5054829" y="1844999"/>
              <a:ext cx="97925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機車</a:t>
              </a:r>
              <a:r>
                <a:rPr lang="zh-TW" altLang="en-US" sz="3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事故肇因前三位</a:t>
              </a:r>
              <a:r>
                <a:rPr lang="en-US" altLang="zh-TW" sz="3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3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少年作為第一當事人</a:t>
              </a:r>
              <a:r>
                <a:rPr lang="en-US" altLang="zh-TW" sz="3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橢圓 15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252" y="2176427"/>
            <a:ext cx="8383170" cy="3953427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1925253" y="3058039"/>
            <a:ext cx="8383170" cy="264579"/>
          </a:xfrm>
          <a:prstGeom prst="rect">
            <a:avLst/>
          </a:prstGeom>
          <a:noFill/>
          <a:ln w="19050"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1925252" y="3364670"/>
            <a:ext cx="8383170" cy="264579"/>
          </a:xfrm>
          <a:prstGeom prst="rect">
            <a:avLst/>
          </a:prstGeom>
          <a:noFill/>
          <a:ln w="19050"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1925252" y="3675410"/>
            <a:ext cx="8383170" cy="264579"/>
          </a:xfrm>
          <a:prstGeom prst="rect">
            <a:avLst/>
          </a:prstGeom>
          <a:noFill/>
          <a:ln w="19050"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8164240" y="6291032"/>
            <a:ext cx="25152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來源：交通部道安資訊查詢網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</a:p>
        </p:txBody>
      </p:sp>
      <p:sp>
        <p:nvSpPr>
          <p:cNvPr id="21" name="矩形 20"/>
          <p:cNvSpPr/>
          <p:nvPr/>
        </p:nvSpPr>
        <p:spPr>
          <a:xfrm>
            <a:off x="3267749" y="797296"/>
            <a:ext cx="5656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風險警覺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290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60400" y="0"/>
            <a:ext cx="8931600" cy="6858000"/>
          </a:xfrm>
          <a:prstGeom prst="rect">
            <a:avLst/>
          </a:prstGeom>
          <a:solidFill>
            <a:srgbClr val="2F9FB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10758422" y="5970101"/>
            <a:ext cx="540000" cy="540000"/>
            <a:chOff x="10758422" y="5970101"/>
            <a:chExt cx="540000" cy="540000"/>
          </a:xfrm>
        </p:grpSpPr>
        <p:sp>
          <p:nvSpPr>
            <p:cNvPr id="8" name="矩形 7"/>
            <p:cNvSpPr/>
            <p:nvPr/>
          </p:nvSpPr>
          <p:spPr>
            <a:xfrm rot="1131161">
              <a:off x="10758422" y="5970101"/>
              <a:ext cx="540000" cy="540000"/>
            </a:xfrm>
            <a:prstGeom prst="rect">
              <a:avLst/>
            </a:prstGeom>
            <a:solidFill>
              <a:srgbClr val="BADF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0780113" y="6032638"/>
              <a:ext cx="4892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25</a:t>
              </a: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2959789" y="1941920"/>
            <a:ext cx="8411395" cy="2821466"/>
            <a:chOff x="2035022" y="411677"/>
            <a:chExt cx="7364688" cy="2147003"/>
          </a:xfrm>
        </p:grpSpPr>
        <p:sp>
          <p:nvSpPr>
            <p:cNvPr id="14" name="矩形圖說文字 13"/>
            <p:cNvSpPr/>
            <p:nvPr/>
          </p:nvSpPr>
          <p:spPr>
            <a:xfrm>
              <a:off x="2172645" y="531577"/>
              <a:ext cx="7227065" cy="2027103"/>
            </a:xfrm>
            <a:prstGeom prst="wedgeRectCallout">
              <a:avLst>
                <a:gd name="adj1" fmla="val -58081"/>
                <a:gd name="adj2" fmla="val 30907"/>
              </a:avLst>
            </a:prstGeom>
            <a:solidFill>
              <a:srgbClr val="A1D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圖說文字 14"/>
            <p:cNvSpPr/>
            <p:nvPr/>
          </p:nvSpPr>
          <p:spPr>
            <a:xfrm>
              <a:off x="2035022" y="411677"/>
              <a:ext cx="7227065" cy="2027103"/>
            </a:xfrm>
            <a:prstGeom prst="wedgeRectCallout">
              <a:avLst>
                <a:gd name="adj1" fmla="val -55955"/>
                <a:gd name="adj2" fmla="val 32770"/>
              </a:avLst>
            </a:prstGeom>
            <a:solidFill>
              <a:schemeClr val="bg1"/>
            </a:solidFill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rtlCol="0" anchor="ctr"/>
            <a:lstStyle/>
            <a:p>
              <a:r>
                <a:rPr lang="zh-TW" altLang="en-US" sz="4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接下來，要針對機車事故發生的三項原因，來培養大家對風險的警覺</a:t>
              </a:r>
            </a:p>
          </p:txBody>
        </p:sp>
      </p:grpSp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13" y="3273870"/>
            <a:ext cx="2482804" cy="197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4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1157445" y="1602511"/>
            <a:ext cx="6027126" cy="646331"/>
            <a:chOff x="4694829" y="1844999"/>
            <a:chExt cx="6027126" cy="646331"/>
          </a:xfrm>
        </p:grpSpPr>
        <p:sp>
          <p:nvSpPr>
            <p:cNvPr id="15" name="矩形 14"/>
            <p:cNvSpPr/>
            <p:nvPr/>
          </p:nvSpPr>
          <p:spPr>
            <a:xfrm>
              <a:off x="5054829" y="1844999"/>
              <a:ext cx="56671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「機車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危險感知教育平台</a:t>
              </a:r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」</a:t>
              </a:r>
              <a:endPara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橢圓 15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0" name="文字方塊 19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26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701" y="2604560"/>
            <a:ext cx="5264961" cy="3085645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7389377" y="2884480"/>
            <a:ext cx="3296283" cy="2855674"/>
            <a:chOff x="7389377" y="2884480"/>
            <a:chExt cx="3296283" cy="2855674"/>
          </a:xfrm>
        </p:grpSpPr>
        <p:grpSp>
          <p:nvGrpSpPr>
            <p:cNvPr id="24" name="群組 23"/>
            <p:cNvGrpSpPr/>
            <p:nvPr/>
          </p:nvGrpSpPr>
          <p:grpSpPr>
            <a:xfrm>
              <a:off x="7389377" y="2884480"/>
              <a:ext cx="3296283" cy="1262903"/>
              <a:chOff x="1866746" y="531576"/>
              <a:chExt cx="7439300" cy="1946212"/>
            </a:xfrm>
          </p:grpSpPr>
          <p:sp>
            <p:nvSpPr>
              <p:cNvPr id="25" name="矩形圖說文字 24"/>
              <p:cNvSpPr/>
              <p:nvPr/>
            </p:nvSpPr>
            <p:spPr>
              <a:xfrm>
                <a:off x="2172650" y="531576"/>
                <a:ext cx="7133396" cy="1946212"/>
              </a:xfrm>
              <a:prstGeom prst="wedgeRectCallout">
                <a:avLst>
                  <a:gd name="adj1" fmla="val -1667"/>
                  <a:gd name="adj2" fmla="val 79429"/>
                </a:avLst>
              </a:prstGeom>
              <a:solidFill>
                <a:srgbClr val="2F9F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矩形圖說文字 25"/>
              <p:cNvSpPr/>
              <p:nvPr/>
            </p:nvSpPr>
            <p:spPr>
              <a:xfrm>
                <a:off x="1866746" y="531576"/>
                <a:ext cx="7213922" cy="1839925"/>
              </a:xfrm>
              <a:prstGeom prst="wedgeRectCallout">
                <a:avLst>
                  <a:gd name="adj1" fmla="val -1651"/>
                  <a:gd name="adj2" fmla="val 94414"/>
                </a:avLst>
              </a:prstGeom>
              <a:solidFill>
                <a:srgbClr val="BADFD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0" rtlCol="0" anchor="ctr"/>
              <a:lstStyle/>
              <a:p>
                <a:r>
                  <a:rPr lang="zh-TW" altLang="en-US" sz="3200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可在考照</a:t>
                </a:r>
                <a:r>
                  <a:rPr lang="zh-TW" altLang="en-US" sz="3200" dirty="0" smtClean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前先進行自我測驗</a:t>
                </a:r>
                <a:endParaRPr lang="zh-TW" altLang="en-US" sz="3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9628" y="4212947"/>
              <a:ext cx="1926032" cy="1527207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3267749" y="797296"/>
            <a:ext cx="5656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風險警覺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181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1127300" y="1542037"/>
            <a:ext cx="10152558" cy="646331"/>
            <a:chOff x="4694829" y="1844999"/>
            <a:chExt cx="10152558" cy="646331"/>
          </a:xfrm>
        </p:grpSpPr>
        <p:sp>
          <p:nvSpPr>
            <p:cNvPr id="15" name="矩形 14"/>
            <p:cNvSpPr/>
            <p:nvPr/>
          </p:nvSpPr>
          <p:spPr>
            <a:xfrm>
              <a:off x="5054829" y="1844999"/>
              <a:ext cx="97925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風險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警覺</a:t>
              </a:r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挑戰題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：</a:t>
              </a:r>
              <a:r>
                <a:rPr lang="zh-TW" altLang="en-US" sz="3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注意</a:t>
              </a:r>
              <a:r>
                <a:rPr lang="zh-TW" altLang="en-US" sz="3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車前狀況</a:t>
              </a:r>
              <a:r>
                <a:rPr lang="en-US" altLang="zh-TW" sz="3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注意車輛動向</a:t>
              </a:r>
            </a:p>
          </p:txBody>
        </p:sp>
        <p:sp>
          <p:nvSpPr>
            <p:cNvPr id="16" name="橢圓 15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F8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590122"/>
            <a:ext cx="6313149" cy="3522443"/>
          </a:xfrm>
          <a:prstGeom prst="rect">
            <a:avLst/>
          </a:prstGeom>
        </p:spPr>
      </p:pic>
      <p:pic>
        <p:nvPicPr>
          <p:cNvPr id="19" name="圖片 18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6442" y="3890483"/>
            <a:ext cx="1077495" cy="1080000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27</a:t>
            </a:r>
          </a:p>
        </p:txBody>
      </p:sp>
      <p:sp>
        <p:nvSpPr>
          <p:cNvPr id="21" name="矩形 20"/>
          <p:cNvSpPr/>
          <p:nvPr/>
        </p:nvSpPr>
        <p:spPr>
          <a:xfrm>
            <a:off x="3300122" y="615411"/>
            <a:ext cx="5656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風險警覺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634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1127300" y="1701531"/>
            <a:ext cx="10152558" cy="646331"/>
            <a:chOff x="4694829" y="1844999"/>
            <a:chExt cx="10152558" cy="646331"/>
          </a:xfrm>
        </p:grpSpPr>
        <p:sp>
          <p:nvSpPr>
            <p:cNvPr id="15" name="矩形 14"/>
            <p:cNvSpPr/>
            <p:nvPr/>
          </p:nvSpPr>
          <p:spPr>
            <a:xfrm>
              <a:off x="5054829" y="1844999"/>
              <a:ext cx="97925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注意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車前</a:t>
              </a:r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狀況重點</a:t>
              </a:r>
              <a:r>
                <a:rPr lang="en-US" altLang="zh-TW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車輛</a:t>
              </a:r>
              <a:endPara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橢圓 15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F8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1487300" y="2342113"/>
            <a:ext cx="6345464" cy="1569660"/>
            <a:chOff x="1199300" y="2364764"/>
            <a:chExt cx="6345464" cy="1569660"/>
          </a:xfrm>
        </p:grpSpPr>
        <p:sp>
          <p:nvSpPr>
            <p:cNvPr id="2" name="矩形 1"/>
            <p:cNvSpPr/>
            <p:nvPr/>
          </p:nvSpPr>
          <p:spPr>
            <a:xfrm>
              <a:off x="1487300" y="2364764"/>
              <a:ext cx="605746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觀察</a:t>
              </a: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車輛是否有偏移、打方向燈</a:t>
              </a:r>
            </a:p>
            <a:p>
              <a:pPr>
                <a:lnSpc>
                  <a:spcPct val="150000"/>
                </a:lnSpc>
              </a:pPr>
              <a:r>
                <a:rPr lang="zh-TW" altLang="en-US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注意</a:t>
              </a: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車輛是否有減速</a:t>
              </a:r>
              <a:r>
                <a:rPr lang="zh-TW" altLang="en-US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、煞車燈</a:t>
              </a:r>
              <a:endPara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199300" y="2660543"/>
              <a:ext cx="288000" cy="288000"/>
            </a:xfrm>
            <a:prstGeom prst="rect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1199300" y="3397550"/>
              <a:ext cx="288000" cy="288000"/>
            </a:xfrm>
            <a:prstGeom prst="rect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1378736" y="4414782"/>
            <a:ext cx="9649686" cy="1077218"/>
            <a:chOff x="1378736" y="4414782"/>
            <a:chExt cx="9649686" cy="1077218"/>
          </a:xfrm>
        </p:grpSpPr>
        <p:sp>
          <p:nvSpPr>
            <p:cNvPr id="21" name="矩形 20"/>
            <p:cNvSpPr/>
            <p:nvPr/>
          </p:nvSpPr>
          <p:spPr>
            <a:xfrm>
              <a:off x="3577285" y="4827180"/>
              <a:ext cx="3567793" cy="144000"/>
            </a:xfrm>
            <a:prstGeom prst="rect">
              <a:avLst/>
            </a:prstGeom>
            <a:solidFill>
              <a:srgbClr val="BADFDB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3112032" y="5288717"/>
              <a:ext cx="3636000" cy="144000"/>
            </a:xfrm>
            <a:prstGeom prst="rect">
              <a:avLst/>
            </a:prstGeom>
            <a:solidFill>
              <a:srgbClr val="BADFDB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7553552" y="5305468"/>
              <a:ext cx="3240000" cy="144000"/>
            </a:xfrm>
            <a:prstGeom prst="rect">
              <a:avLst/>
            </a:prstGeom>
            <a:solidFill>
              <a:srgbClr val="BADFDB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378736" y="4414782"/>
              <a:ext cx="964968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機車騎</a:t>
              </a: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士</a:t>
              </a:r>
              <a:r>
                <a:rPr lang="zh-TW" altLang="en-US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要</a:t>
              </a:r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預判其他車輛的行向</a:t>
              </a: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外</a:t>
              </a:r>
              <a:r>
                <a:rPr lang="zh-TW" altLang="en-US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，同時要</a:t>
              </a: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留意該車輛是否有</a:t>
              </a:r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可能與自己發生衝突</a:t>
              </a: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，並</a:t>
              </a:r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預留適當反應</a:t>
              </a:r>
              <a:r>
                <a:rPr lang="zh-TW" altLang="en-US" sz="32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距離</a:t>
              </a:r>
              <a:endPara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2" name="文字方塊 21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28</a:t>
            </a:r>
          </a:p>
        </p:txBody>
      </p:sp>
      <p:sp>
        <p:nvSpPr>
          <p:cNvPr id="26" name="矩形 25"/>
          <p:cNvSpPr/>
          <p:nvPr/>
        </p:nvSpPr>
        <p:spPr>
          <a:xfrm>
            <a:off x="3300122" y="615411"/>
            <a:ext cx="5656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風險警覺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683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71846" y="769762"/>
            <a:ext cx="86483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思考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一下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考駕照是重要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4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/>
          <p:cNvGrpSpPr/>
          <p:nvPr/>
        </p:nvGrpSpPr>
        <p:grpSpPr>
          <a:xfrm>
            <a:off x="2340751" y="1807983"/>
            <a:ext cx="7510499" cy="4224655"/>
            <a:chOff x="2547902" y="1817549"/>
            <a:chExt cx="7510499" cy="4224655"/>
          </a:xfrm>
        </p:grpSpPr>
        <p:pic>
          <p:nvPicPr>
            <p:cNvPr id="8" name="圖片 7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7902" y="1817549"/>
              <a:ext cx="7510499" cy="4224655"/>
            </a:xfrm>
            <a:prstGeom prst="rect">
              <a:avLst/>
            </a:prstGeom>
          </p:spPr>
        </p:pic>
        <p:pic>
          <p:nvPicPr>
            <p:cNvPr id="5" name="圖片 4">
              <a:hlinkClick r:id="rId3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4514" y="3507593"/>
              <a:ext cx="1131419" cy="1134050"/>
            </a:xfrm>
            <a:prstGeom prst="rect">
              <a:avLst/>
            </a:prstGeom>
          </p:spPr>
        </p:pic>
      </p:grpSp>
      <p:grpSp>
        <p:nvGrpSpPr>
          <p:cNvPr id="10" name="群組 9"/>
          <p:cNvGrpSpPr/>
          <p:nvPr/>
        </p:nvGrpSpPr>
        <p:grpSpPr>
          <a:xfrm>
            <a:off x="10758422" y="5970101"/>
            <a:ext cx="540000" cy="540000"/>
            <a:chOff x="10758422" y="5970101"/>
            <a:chExt cx="540000" cy="540000"/>
          </a:xfrm>
        </p:grpSpPr>
        <p:sp>
          <p:nvSpPr>
            <p:cNvPr id="18" name="矩形 17"/>
            <p:cNvSpPr/>
            <p:nvPr/>
          </p:nvSpPr>
          <p:spPr>
            <a:xfrm rot="1131161">
              <a:off x="10758422" y="5970101"/>
              <a:ext cx="540000" cy="540000"/>
            </a:xfrm>
            <a:prstGeom prst="rect">
              <a:avLst/>
            </a:prstGeom>
            <a:solidFill>
              <a:srgbClr val="BADF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10869564" y="6032638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520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29</a:t>
            </a:r>
          </a:p>
        </p:txBody>
      </p:sp>
      <p:cxnSp>
        <p:nvCxnSpPr>
          <p:cNvPr id="35" name="直線接點 34"/>
          <p:cNvCxnSpPr/>
          <p:nvPr/>
        </p:nvCxnSpPr>
        <p:spPr>
          <a:xfrm>
            <a:off x="6096000" y="2073082"/>
            <a:ext cx="0" cy="4320000"/>
          </a:xfrm>
          <a:prstGeom prst="line">
            <a:avLst/>
          </a:prstGeom>
          <a:ln w="38100">
            <a:solidFill>
              <a:srgbClr val="2F9FB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 flipH="1">
            <a:off x="1500751" y="4134080"/>
            <a:ext cx="9360000" cy="0"/>
          </a:xfrm>
          <a:prstGeom prst="line">
            <a:avLst/>
          </a:prstGeom>
          <a:ln w="38100">
            <a:solidFill>
              <a:srgbClr val="2F9FB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流程圖: 替代處理程序 36"/>
          <p:cNvSpPr/>
          <p:nvPr/>
        </p:nvSpPr>
        <p:spPr>
          <a:xfrm>
            <a:off x="4689174" y="3521084"/>
            <a:ext cx="2884037" cy="1152000"/>
          </a:xfrm>
          <a:prstGeom prst="flowChartAlternateProcess">
            <a:avLst/>
          </a:prstGeom>
          <a:solidFill>
            <a:srgbClr val="A1D4E2"/>
          </a:solidFill>
          <a:ln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路上應特別注意之處</a:t>
            </a:r>
          </a:p>
        </p:txBody>
      </p:sp>
      <p:sp>
        <p:nvSpPr>
          <p:cNvPr id="38" name="流程圖: 替代處理程序 37"/>
          <p:cNvSpPr/>
          <p:nvPr/>
        </p:nvSpPr>
        <p:spPr>
          <a:xfrm>
            <a:off x="2564869" y="2191674"/>
            <a:ext cx="1708284" cy="648000"/>
          </a:xfrm>
          <a:prstGeom prst="flowChartAlternateProcess">
            <a:avLst/>
          </a:prstGeom>
          <a:noFill/>
          <a:ln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交叉路口</a:t>
            </a:r>
            <a:endParaRPr lang="zh-TW" altLang="en-US" sz="2800" b="1" dirty="0">
              <a:solidFill>
                <a:srgbClr val="2F9FB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流程圖: 替代處理程序 38"/>
          <p:cNvSpPr/>
          <p:nvPr/>
        </p:nvSpPr>
        <p:spPr>
          <a:xfrm>
            <a:off x="6732884" y="2208557"/>
            <a:ext cx="4269086" cy="648000"/>
          </a:xfrm>
          <a:prstGeom prst="flowChartAlternateProcess">
            <a:avLst/>
          </a:prstGeom>
          <a:noFill/>
          <a:ln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購物中心及其它繁忙</a:t>
            </a:r>
            <a:r>
              <a:rPr lang="zh-TW" altLang="en-US" sz="2800" b="1" dirty="0" smtClean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地方</a:t>
            </a:r>
            <a:endParaRPr lang="zh-TW" altLang="en-US" sz="2800" b="1" dirty="0">
              <a:solidFill>
                <a:srgbClr val="2F9FB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流程圖: 替代處理程序 39"/>
          <p:cNvSpPr/>
          <p:nvPr/>
        </p:nvSpPr>
        <p:spPr>
          <a:xfrm>
            <a:off x="6896361" y="4772842"/>
            <a:ext cx="3600000" cy="648000"/>
          </a:xfrm>
          <a:prstGeom prst="flowChartAlternateProcess">
            <a:avLst/>
          </a:prstGeom>
          <a:noFill/>
          <a:ln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停車處或公車靠</a:t>
            </a:r>
            <a:r>
              <a:rPr lang="zh-TW" altLang="en-US" sz="2800" b="1" dirty="0" smtClean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站處</a:t>
            </a:r>
            <a:endParaRPr lang="zh-TW" altLang="en-US" sz="2800" b="1" dirty="0">
              <a:solidFill>
                <a:srgbClr val="2F9FB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流程圖: 替代處理程序 40"/>
          <p:cNvSpPr/>
          <p:nvPr/>
        </p:nvSpPr>
        <p:spPr>
          <a:xfrm>
            <a:off x="2148849" y="4772842"/>
            <a:ext cx="2540325" cy="648000"/>
          </a:xfrm>
          <a:prstGeom prst="flowChartAlternateProcess">
            <a:avLst/>
          </a:prstGeom>
          <a:noFill/>
          <a:ln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兒童易出沒</a:t>
            </a:r>
            <a:r>
              <a:rPr lang="zh-TW" altLang="en-US" sz="2800" b="1" dirty="0" smtClean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</a:t>
            </a:r>
            <a:endParaRPr lang="en-US" altLang="zh-TW" sz="2800" b="1" dirty="0" smtClean="0">
              <a:solidFill>
                <a:srgbClr val="2F9FB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63728" y="2983479"/>
            <a:ext cx="27599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行穿線、行人交通號誌處或附近</a:t>
            </a:r>
          </a:p>
        </p:txBody>
      </p:sp>
      <p:sp>
        <p:nvSpPr>
          <p:cNvPr id="13" name="矩形 12"/>
          <p:cNvSpPr/>
          <p:nvPr/>
        </p:nvSpPr>
        <p:spPr>
          <a:xfrm>
            <a:off x="1651689" y="5487648"/>
            <a:ext cx="4205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學校、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公園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兒童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步行、玩耍處，留意兒童衝出的風險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707203" y="5483604"/>
            <a:ext cx="37396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代表下車乘客較多，可能有橫越馬路的可能</a:t>
            </a:r>
          </a:p>
        </p:txBody>
      </p:sp>
      <p:sp>
        <p:nvSpPr>
          <p:cNvPr id="43" name="矩形 42"/>
          <p:cNvSpPr/>
          <p:nvPr/>
        </p:nvSpPr>
        <p:spPr>
          <a:xfrm>
            <a:off x="7491043" y="3007099"/>
            <a:ext cx="3330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隨時可能有很多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人未遵守號誌，任意橫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越馬路</a:t>
            </a:r>
          </a:p>
        </p:txBody>
      </p:sp>
      <p:grpSp>
        <p:nvGrpSpPr>
          <p:cNvPr id="44" name="群組 43"/>
          <p:cNvGrpSpPr/>
          <p:nvPr/>
        </p:nvGrpSpPr>
        <p:grpSpPr>
          <a:xfrm>
            <a:off x="1104472" y="1411684"/>
            <a:ext cx="10152558" cy="646331"/>
            <a:chOff x="4694829" y="1844999"/>
            <a:chExt cx="10152558" cy="646331"/>
          </a:xfrm>
        </p:grpSpPr>
        <p:sp>
          <p:nvSpPr>
            <p:cNvPr id="45" name="矩形 44"/>
            <p:cNvSpPr/>
            <p:nvPr/>
          </p:nvSpPr>
          <p:spPr>
            <a:xfrm>
              <a:off x="5054829" y="1844999"/>
              <a:ext cx="97925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注意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車前</a:t>
              </a:r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狀況重點</a:t>
              </a:r>
              <a:r>
                <a:rPr lang="en-US" altLang="zh-TW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行人</a:t>
              </a:r>
            </a:p>
          </p:txBody>
        </p:sp>
        <p:sp>
          <p:nvSpPr>
            <p:cNvPr id="46" name="橢圓 45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F8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矩形 22"/>
          <p:cNvSpPr/>
          <p:nvPr/>
        </p:nvSpPr>
        <p:spPr>
          <a:xfrm>
            <a:off x="3300122" y="615411"/>
            <a:ext cx="5656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風險警覺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568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6" grpId="0"/>
      <p:bldP spid="13" grpId="0"/>
      <p:bldP spid="42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1127300" y="1542037"/>
            <a:ext cx="10152558" cy="646331"/>
            <a:chOff x="4694829" y="1844999"/>
            <a:chExt cx="10152558" cy="646331"/>
          </a:xfrm>
        </p:grpSpPr>
        <p:sp>
          <p:nvSpPr>
            <p:cNvPr id="20" name="矩形 19"/>
            <p:cNvSpPr/>
            <p:nvPr/>
          </p:nvSpPr>
          <p:spPr>
            <a:xfrm>
              <a:off x="5054829" y="1844999"/>
              <a:ext cx="97925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風險感知</a:t>
              </a:r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挑戰題：</a:t>
              </a:r>
              <a:r>
                <a:rPr lang="zh-TW" altLang="en-US" sz="3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讓車</a:t>
              </a:r>
              <a:endPara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橢圓 20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F8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2842507" y="2345552"/>
            <a:ext cx="6854385" cy="3892189"/>
            <a:chOff x="2842507" y="2345552"/>
            <a:chExt cx="6854385" cy="3892189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2507" y="2345552"/>
              <a:ext cx="6854385" cy="3892189"/>
            </a:xfrm>
            <a:prstGeom prst="rect">
              <a:avLst/>
            </a:prstGeom>
          </p:spPr>
        </p:pic>
        <p:pic>
          <p:nvPicPr>
            <p:cNvPr id="14" name="圖片 13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6320" y="3776669"/>
              <a:ext cx="1077495" cy="1080000"/>
            </a:xfrm>
            <a:prstGeom prst="rect">
              <a:avLst/>
            </a:prstGeom>
          </p:spPr>
        </p:pic>
      </p:grpSp>
      <p:sp>
        <p:nvSpPr>
          <p:cNvPr id="15" name="文字方塊 14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</a:p>
        </p:txBody>
      </p:sp>
      <p:sp>
        <p:nvSpPr>
          <p:cNvPr id="22" name="矩形 21"/>
          <p:cNvSpPr/>
          <p:nvPr/>
        </p:nvSpPr>
        <p:spPr>
          <a:xfrm>
            <a:off x="3300122" y="615411"/>
            <a:ext cx="5656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風險警覺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497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1128654" y="1845000"/>
            <a:ext cx="10152558" cy="646331"/>
            <a:chOff x="4694829" y="1844999"/>
            <a:chExt cx="10152558" cy="646331"/>
          </a:xfrm>
        </p:grpSpPr>
        <p:sp>
          <p:nvSpPr>
            <p:cNvPr id="20" name="矩形 19"/>
            <p:cNvSpPr/>
            <p:nvPr/>
          </p:nvSpPr>
          <p:spPr>
            <a:xfrm>
              <a:off x="5054829" y="1844999"/>
              <a:ext cx="97925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依規定讓車重點</a:t>
              </a:r>
              <a:endPara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橢圓 20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F8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1488654" y="2632587"/>
            <a:ext cx="6628197" cy="584775"/>
            <a:chOff x="1259136" y="2346129"/>
            <a:chExt cx="6628197" cy="584775"/>
          </a:xfrm>
        </p:grpSpPr>
        <p:sp>
          <p:nvSpPr>
            <p:cNvPr id="15" name="矩形 14"/>
            <p:cNvSpPr/>
            <p:nvPr/>
          </p:nvSpPr>
          <p:spPr>
            <a:xfrm>
              <a:off x="1547136" y="2346129"/>
              <a:ext cx="634019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行經號誌</a:t>
              </a:r>
              <a:r>
                <a:rPr lang="zh-TW" altLang="en-US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路口：留意對向轉彎車輛</a:t>
              </a:r>
              <a:endPara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259136" y="2476074"/>
              <a:ext cx="288000" cy="288000"/>
            </a:xfrm>
            <a:prstGeom prst="rect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1488654" y="3468654"/>
            <a:ext cx="7859303" cy="584775"/>
            <a:chOff x="1259136" y="2346129"/>
            <a:chExt cx="7859303" cy="584775"/>
          </a:xfrm>
        </p:grpSpPr>
        <p:sp>
          <p:nvSpPr>
            <p:cNvPr id="25" name="矩形 24"/>
            <p:cNvSpPr/>
            <p:nvPr/>
          </p:nvSpPr>
          <p:spPr>
            <a:xfrm>
              <a:off x="1547136" y="2346129"/>
              <a:ext cx="75713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行經無號</a:t>
              </a: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誌</a:t>
              </a:r>
              <a:r>
                <a:rPr lang="zh-TW" altLang="en-US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路口：支道車要讓幹道車先行</a:t>
              </a:r>
              <a:endPara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259136" y="2476074"/>
              <a:ext cx="288000" cy="288000"/>
            </a:xfrm>
            <a:prstGeom prst="rect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5" name="文字方塊 34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</a:p>
        </p:txBody>
      </p:sp>
      <p:sp>
        <p:nvSpPr>
          <p:cNvPr id="22" name="矩形 21"/>
          <p:cNvSpPr/>
          <p:nvPr/>
        </p:nvSpPr>
        <p:spPr>
          <a:xfrm>
            <a:off x="3300122" y="615411"/>
            <a:ext cx="5656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風險警覺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618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10801261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32</a:t>
            </a:r>
          </a:p>
        </p:txBody>
      </p:sp>
      <p:grpSp>
        <p:nvGrpSpPr>
          <p:cNvPr id="26" name="群組 25"/>
          <p:cNvGrpSpPr/>
          <p:nvPr/>
        </p:nvGrpSpPr>
        <p:grpSpPr>
          <a:xfrm>
            <a:off x="2690976" y="1845000"/>
            <a:ext cx="6594892" cy="1745341"/>
            <a:chOff x="2035022" y="411677"/>
            <a:chExt cx="7364689" cy="2147003"/>
          </a:xfrm>
        </p:grpSpPr>
        <p:sp>
          <p:nvSpPr>
            <p:cNvPr id="27" name="矩形圖說文字 26"/>
            <p:cNvSpPr/>
            <p:nvPr/>
          </p:nvSpPr>
          <p:spPr>
            <a:xfrm>
              <a:off x="2172647" y="531577"/>
              <a:ext cx="7227064" cy="2027103"/>
            </a:xfrm>
            <a:prstGeom prst="wedgeRectCallout">
              <a:avLst>
                <a:gd name="adj1" fmla="val -4249"/>
                <a:gd name="adj2" fmla="val 79687"/>
              </a:avLst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矩形圖說文字 27"/>
            <p:cNvSpPr/>
            <p:nvPr/>
          </p:nvSpPr>
          <p:spPr>
            <a:xfrm>
              <a:off x="2035022" y="411677"/>
              <a:ext cx="7227064" cy="2027103"/>
            </a:xfrm>
            <a:prstGeom prst="wedgeRectCallout">
              <a:avLst>
                <a:gd name="adj1" fmla="val -4789"/>
                <a:gd name="adj2" fmla="val 78961"/>
              </a:avLst>
            </a:prstGeom>
            <a:solidFill>
              <a:srgbClr val="BADFD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tlCol="0" anchor="ctr"/>
            <a:lstStyle/>
            <a:p>
              <a:r>
                <a:rPr lang="zh-TW" altLang="en-US" sz="4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應該如何判斷自己是騎乘於支道或幹道上呢？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2790916" y="4223273"/>
            <a:ext cx="6610168" cy="2369017"/>
            <a:chOff x="2814216" y="3896854"/>
            <a:chExt cx="6610168" cy="2369017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1761" y="4339823"/>
              <a:ext cx="5426853" cy="1926048"/>
            </a:xfrm>
            <a:prstGeom prst="rect">
              <a:avLst/>
            </a:prstGeom>
          </p:spPr>
        </p:pic>
        <p:sp>
          <p:nvSpPr>
            <p:cNvPr id="16" name="橢圓形圖說文字 15"/>
            <p:cNvSpPr/>
            <p:nvPr/>
          </p:nvSpPr>
          <p:spPr>
            <a:xfrm>
              <a:off x="2814216" y="3896855"/>
              <a:ext cx="1858268" cy="1529257"/>
            </a:xfrm>
            <a:prstGeom prst="wedgeEllipseCallout">
              <a:avLst>
                <a:gd name="adj1" fmla="val 36557"/>
                <a:gd name="adj2" fmla="val 30698"/>
              </a:avLst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支道</a:t>
              </a:r>
              <a:endParaRPr lang="zh-TW" altLang="en-US" sz="4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橢圓形圖說文字 18"/>
            <p:cNvSpPr/>
            <p:nvPr/>
          </p:nvSpPr>
          <p:spPr>
            <a:xfrm>
              <a:off x="7566116" y="3896854"/>
              <a:ext cx="1858268" cy="1529257"/>
            </a:xfrm>
            <a:prstGeom prst="wedgeEllipseCallout">
              <a:avLst>
                <a:gd name="adj1" fmla="val 36557"/>
                <a:gd name="adj2" fmla="val 30698"/>
              </a:avLst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幹</a:t>
              </a:r>
              <a:r>
                <a:rPr lang="zh-TW" altLang="en-US" sz="44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道</a:t>
              </a:r>
              <a:endParaRPr lang="zh-TW" altLang="en-US" sz="4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" name="文字方塊 1"/>
            <p:cNvSpPr txBox="1"/>
            <p:nvPr/>
          </p:nvSpPr>
          <p:spPr>
            <a:xfrm rot="1232653">
              <a:off x="6660746" y="4042535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600" b="1" dirty="0" smtClean="0">
                  <a:solidFill>
                    <a:srgbClr val="E9976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？</a:t>
              </a:r>
              <a:endParaRPr lang="zh-TW" altLang="en-US" sz="6600" b="1" dirty="0">
                <a:solidFill>
                  <a:srgbClr val="E997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3300122" y="615411"/>
            <a:ext cx="5656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風險警覺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032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1127300" y="1542037"/>
            <a:ext cx="10152558" cy="646331"/>
            <a:chOff x="4694829" y="1844999"/>
            <a:chExt cx="10152558" cy="646331"/>
          </a:xfrm>
        </p:grpSpPr>
        <p:sp>
          <p:nvSpPr>
            <p:cNvPr id="20" name="矩形 19"/>
            <p:cNvSpPr/>
            <p:nvPr/>
          </p:nvSpPr>
          <p:spPr>
            <a:xfrm>
              <a:off x="5054829" y="1844999"/>
              <a:ext cx="97925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依規定讓車重點</a:t>
              </a:r>
              <a:endPara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橢圓 20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F8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2388422" y="2583482"/>
            <a:ext cx="3020295" cy="1404000"/>
            <a:chOff x="2388422" y="2583482"/>
            <a:chExt cx="3020295" cy="1404000"/>
          </a:xfrm>
        </p:grpSpPr>
        <p:sp>
          <p:nvSpPr>
            <p:cNvPr id="32" name="矩形 31"/>
            <p:cNvSpPr/>
            <p:nvPr/>
          </p:nvSpPr>
          <p:spPr>
            <a:xfrm>
              <a:off x="3761901" y="2894649"/>
              <a:ext cx="164681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特種閃光紅燈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號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8422" y="2583482"/>
              <a:ext cx="1421151" cy="1404000"/>
            </a:xfrm>
            <a:prstGeom prst="rect">
              <a:avLst/>
            </a:prstGeom>
          </p:spPr>
        </p:pic>
      </p:grpSp>
      <p:grpSp>
        <p:nvGrpSpPr>
          <p:cNvPr id="47" name="群組 46"/>
          <p:cNvGrpSpPr/>
          <p:nvPr/>
        </p:nvGrpSpPr>
        <p:grpSpPr>
          <a:xfrm>
            <a:off x="5315116" y="2147602"/>
            <a:ext cx="4161437" cy="1209324"/>
            <a:chOff x="5315116" y="2147602"/>
            <a:chExt cx="4161437" cy="1209324"/>
          </a:xfrm>
        </p:grpSpPr>
        <p:sp>
          <p:nvSpPr>
            <p:cNvPr id="33" name="矩形 32"/>
            <p:cNvSpPr/>
            <p:nvPr/>
          </p:nvSpPr>
          <p:spPr>
            <a:xfrm>
              <a:off x="7836807" y="2307121"/>
              <a:ext cx="163974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「讓路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」標誌</a:t>
              </a:r>
              <a: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標線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23" name="群組 22"/>
            <p:cNvGrpSpPr/>
            <p:nvPr/>
          </p:nvGrpSpPr>
          <p:grpSpPr>
            <a:xfrm>
              <a:off x="5315116" y="2147602"/>
              <a:ext cx="2229596" cy="1209324"/>
              <a:chOff x="6222796" y="2538992"/>
              <a:chExt cx="2044655" cy="1109013"/>
            </a:xfrm>
          </p:grpSpPr>
          <p:pic>
            <p:nvPicPr>
              <p:cNvPr id="9" name="圖片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22796" y="2538992"/>
                <a:ext cx="1210251" cy="1109013"/>
              </a:xfrm>
              <a:prstGeom prst="rect">
                <a:avLst/>
              </a:prstGeom>
            </p:spPr>
          </p:pic>
          <p:pic>
            <p:nvPicPr>
              <p:cNvPr id="10" name="圖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53698" y="2669377"/>
                <a:ext cx="713753" cy="831344"/>
              </a:xfrm>
              <a:prstGeom prst="rect">
                <a:avLst/>
              </a:prstGeom>
            </p:spPr>
          </p:pic>
        </p:grpSp>
      </p:grpSp>
      <p:grpSp>
        <p:nvGrpSpPr>
          <p:cNvPr id="48" name="群組 47"/>
          <p:cNvGrpSpPr/>
          <p:nvPr/>
        </p:nvGrpSpPr>
        <p:grpSpPr>
          <a:xfrm>
            <a:off x="5415241" y="3324926"/>
            <a:ext cx="4320310" cy="1045943"/>
            <a:chOff x="5415241" y="3324926"/>
            <a:chExt cx="4320310" cy="1045943"/>
          </a:xfrm>
        </p:grpSpPr>
        <p:sp>
          <p:nvSpPr>
            <p:cNvPr id="34" name="矩形 33"/>
            <p:cNvSpPr/>
            <p:nvPr/>
          </p:nvSpPr>
          <p:spPr>
            <a:xfrm>
              <a:off x="7816869" y="3445161"/>
              <a:ext cx="191868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「停車再開」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標誌</a:t>
              </a:r>
              <a: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標線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28" name="群組 27"/>
            <p:cNvGrpSpPr/>
            <p:nvPr/>
          </p:nvGrpSpPr>
          <p:grpSpPr>
            <a:xfrm>
              <a:off x="5415241" y="3324926"/>
              <a:ext cx="2137113" cy="1045943"/>
              <a:chOff x="6096000" y="4122861"/>
              <a:chExt cx="2247960" cy="1100194"/>
            </a:xfrm>
          </p:grpSpPr>
          <p:pic>
            <p:nvPicPr>
              <p:cNvPr id="11" name="圖片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6000" y="4122861"/>
                <a:ext cx="1150620" cy="1100194"/>
              </a:xfrm>
              <a:prstGeom prst="rect">
                <a:avLst/>
              </a:prstGeom>
            </p:spPr>
          </p:pic>
          <p:pic>
            <p:nvPicPr>
              <p:cNvPr id="27" name="圖片 2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86997" y="4142126"/>
                <a:ext cx="856963" cy="992099"/>
              </a:xfrm>
              <a:prstGeom prst="rect">
                <a:avLst/>
              </a:prstGeom>
            </p:spPr>
          </p:pic>
        </p:grpSp>
      </p:grpSp>
      <p:sp>
        <p:nvSpPr>
          <p:cNvPr id="29" name="矩形 28"/>
          <p:cNvSpPr/>
          <p:nvPr/>
        </p:nvSpPr>
        <p:spPr>
          <a:xfrm>
            <a:off x="1418570" y="2388360"/>
            <a:ext cx="648422" cy="1815882"/>
          </a:xfrm>
          <a:prstGeom prst="rect">
            <a:avLst/>
          </a:prstGeom>
          <a:solidFill>
            <a:srgbClr val="2F9FB5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判斷支道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6" name="直線接點 35"/>
          <p:cNvCxnSpPr/>
          <p:nvPr/>
        </p:nvCxnSpPr>
        <p:spPr>
          <a:xfrm flipV="1">
            <a:off x="2388422" y="4415636"/>
            <a:ext cx="7200000" cy="0"/>
          </a:xfrm>
          <a:prstGeom prst="line">
            <a:avLst/>
          </a:prstGeom>
          <a:ln w="28575">
            <a:solidFill>
              <a:srgbClr val="2F9FB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群組 30"/>
          <p:cNvGrpSpPr/>
          <p:nvPr/>
        </p:nvGrpSpPr>
        <p:grpSpPr>
          <a:xfrm>
            <a:off x="2448015" y="4780830"/>
            <a:ext cx="2973856" cy="1361372"/>
            <a:chOff x="2448015" y="4780830"/>
            <a:chExt cx="2973856" cy="1361372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48015" y="4780830"/>
              <a:ext cx="1383844" cy="1361372"/>
            </a:xfrm>
            <a:prstGeom prst="rect">
              <a:avLst/>
            </a:prstGeom>
          </p:spPr>
        </p:pic>
        <p:sp>
          <p:nvSpPr>
            <p:cNvPr id="38" name="矩形 37"/>
            <p:cNvSpPr/>
            <p:nvPr/>
          </p:nvSpPr>
          <p:spPr>
            <a:xfrm>
              <a:off x="3748746" y="5054309"/>
              <a:ext cx="167312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特種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閃光黃燈號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5415242" y="4685117"/>
            <a:ext cx="5055262" cy="1569380"/>
            <a:chOff x="2678652" y="2116839"/>
            <a:chExt cx="6233201" cy="1261506"/>
          </a:xfrm>
        </p:grpSpPr>
        <p:sp>
          <p:nvSpPr>
            <p:cNvPr id="40" name="內容版面配置區 2"/>
            <p:cNvSpPr txBox="1">
              <a:spLocks/>
            </p:cNvSpPr>
            <p:nvPr/>
          </p:nvSpPr>
          <p:spPr>
            <a:xfrm>
              <a:off x="2678652" y="2135543"/>
              <a:ext cx="6233201" cy="1242802"/>
            </a:xfrm>
            <a:prstGeom prst="rect">
              <a:avLst/>
            </a:prstGeom>
            <a:solidFill>
              <a:srgbClr val="2F9FB5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1" name="內容版面配置區 2"/>
            <p:cNvSpPr txBox="1">
              <a:spLocks/>
            </p:cNvSpPr>
            <p:nvPr/>
          </p:nvSpPr>
          <p:spPr>
            <a:xfrm>
              <a:off x="2678656" y="2116839"/>
              <a:ext cx="6078645" cy="1187478"/>
            </a:xfrm>
            <a:prstGeom prst="rect">
              <a:avLst/>
            </a:prstGeom>
            <a:solidFill>
              <a:srgbClr val="BADFDB"/>
            </a:solidFill>
          </p:spPr>
          <p:txBody>
            <a:bodyPr vert="horz" lIns="91440" tIns="324000" rIns="9144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2000"/>
                </a:lnSpc>
                <a:buNone/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車道數判斷</a:t>
              </a:r>
            </a:p>
            <a:p>
              <a:pPr marL="0" indent="0" algn="ctr">
                <a:lnSpc>
                  <a:spcPts val="2800"/>
                </a:lnSpc>
                <a:buNone/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交會道路中，若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無號</a:t>
              </a: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誌、標誌或標線時，進入路口車道數少者為支道</a:t>
              </a:r>
              <a:endPara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5" name="文字方塊 34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33</a:t>
            </a:r>
          </a:p>
        </p:txBody>
      </p:sp>
      <p:sp>
        <p:nvSpPr>
          <p:cNvPr id="46" name="矩形 45"/>
          <p:cNvSpPr/>
          <p:nvPr/>
        </p:nvSpPr>
        <p:spPr>
          <a:xfrm>
            <a:off x="1418570" y="4494505"/>
            <a:ext cx="648422" cy="1815882"/>
          </a:xfrm>
          <a:prstGeom prst="rect">
            <a:avLst/>
          </a:prstGeom>
          <a:solidFill>
            <a:srgbClr val="2F9FB5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判斷幹道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300122" y="615411"/>
            <a:ext cx="5656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風險警覺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515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1127300" y="1542037"/>
            <a:ext cx="10152558" cy="646331"/>
            <a:chOff x="4694829" y="1844999"/>
            <a:chExt cx="10152558" cy="646331"/>
          </a:xfrm>
        </p:grpSpPr>
        <p:sp>
          <p:nvSpPr>
            <p:cNvPr id="20" name="矩形 19"/>
            <p:cNvSpPr/>
            <p:nvPr/>
          </p:nvSpPr>
          <p:spPr>
            <a:xfrm>
              <a:off x="5054829" y="1844999"/>
              <a:ext cx="97925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風險感知</a:t>
              </a:r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挑戰題</a:t>
              </a:r>
              <a:r>
                <a:rPr lang="zh-TW" altLang="en-US" sz="3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：遵守號</a:t>
              </a:r>
              <a:r>
                <a:rPr lang="zh-TW" altLang="en-US" sz="3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誌、標誌及標線管制</a:t>
              </a:r>
              <a:endPara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橢圓 20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F8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2552511" y="2345282"/>
            <a:ext cx="7049659" cy="3885126"/>
            <a:chOff x="2563143" y="2289388"/>
            <a:chExt cx="7049659" cy="3885126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3143" y="2289388"/>
              <a:ext cx="7049659" cy="3885126"/>
            </a:xfrm>
            <a:prstGeom prst="rect">
              <a:avLst/>
            </a:prstGeom>
          </p:spPr>
        </p:pic>
        <p:pic>
          <p:nvPicPr>
            <p:cNvPr id="14" name="圖片 13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6320" y="3776669"/>
              <a:ext cx="1077495" cy="1080000"/>
            </a:xfrm>
            <a:prstGeom prst="rect">
              <a:avLst/>
            </a:prstGeom>
          </p:spPr>
        </p:pic>
      </p:grpSp>
      <p:sp>
        <p:nvSpPr>
          <p:cNvPr id="15" name="文字方塊 14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34</a:t>
            </a:r>
          </a:p>
        </p:txBody>
      </p:sp>
      <p:sp>
        <p:nvSpPr>
          <p:cNvPr id="22" name="矩形 21"/>
          <p:cNvSpPr/>
          <p:nvPr/>
        </p:nvSpPr>
        <p:spPr>
          <a:xfrm>
            <a:off x="3300122" y="615411"/>
            <a:ext cx="5656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風險警覺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313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10801261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35</a:t>
            </a:r>
          </a:p>
        </p:txBody>
      </p:sp>
      <p:grpSp>
        <p:nvGrpSpPr>
          <p:cNvPr id="26" name="群組 25"/>
          <p:cNvGrpSpPr/>
          <p:nvPr/>
        </p:nvGrpSpPr>
        <p:grpSpPr>
          <a:xfrm>
            <a:off x="1434838" y="2043630"/>
            <a:ext cx="9369487" cy="1798096"/>
            <a:chOff x="2021174" y="346781"/>
            <a:chExt cx="7378537" cy="2211899"/>
          </a:xfrm>
        </p:grpSpPr>
        <p:sp>
          <p:nvSpPr>
            <p:cNvPr id="27" name="矩形圖說文字 26"/>
            <p:cNvSpPr/>
            <p:nvPr/>
          </p:nvSpPr>
          <p:spPr>
            <a:xfrm>
              <a:off x="2172647" y="531577"/>
              <a:ext cx="7227064" cy="2027103"/>
            </a:xfrm>
            <a:prstGeom prst="wedgeRectCallout">
              <a:avLst>
                <a:gd name="adj1" fmla="val -2108"/>
                <a:gd name="adj2" fmla="val 90078"/>
              </a:avLst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矩形圖說文字 27"/>
            <p:cNvSpPr/>
            <p:nvPr/>
          </p:nvSpPr>
          <p:spPr>
            <a:xfrm>
              <a:off x="2021174" y="346781"/>
              <a:ext cx="7227064" cy="2027103"/>
            </a:xfrm>
            <a:prstGeom prst="wedgeRectCallout">
              <a:avLst>
                <a:gd name="adj1" fmla="val -2321"/>
                <a:gd name="adj2" fmla="val 89296"/>
              </a:avLst>
            </a:prstGeom>
            <a:solidFill>
              <a:srgbClr val="BADFD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tlCol="0" anchor="ctr"/>
            <a:lstStyle/>
            <a:p>
              <a:r>
                <a:rPr lang="zh-TW" altLang="en-US" sz="4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常見未遵守號誌、標誌及標線</a:t>
              </a:r>
              <a:r>
                <a:rPr lang="zh-TW" altLang="en-US" sz="440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管制類型，也就是「有人闖紅燈」！</a:t>
              </a:r>
              <a:endParaRPr lang="zh-TW" altLang="en-US" sz="4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 rot="778340">
            <a:off x="6360872" y="3743232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7200" b="1" dirty="0">
                <a:solidFill>
                  <a:srgbClr val="E997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041" y="4312748"/>
            <a:ext cx="2042736" cy="221063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300122" y="615411"/>
            <a:ext cx="5656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風險警覺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18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12417" y="5872880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42417" y="5972573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1184450" y="1896511"/>
            <a:ext cx="3378024" cy="646331"/>
            <a:chOff x="4694829" y="1844999"/>
            <a:chExt cx="3378024" cy="646331"/>
          </a:xfrm>
        </p:grpSpPr>
        <p:sp>
          <p:nvSpPr>
            <p:cNvPr id="20" name="矩形 19"/>
            <p:cNvSpPr/>
            <p:nvPr/>
          </p:nvSpPr>
          <p:spPr>
            <a:xfrm>
              <a:off x="5054828" y="1844999"/>
              <a:ext cx="301802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闖紅燈類型一</a:t>
              </a:r>
              <a:endPara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橢圓 20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F8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" name="文字方塊 21"/>
          <p:cNvSpPr txBox="1"/>
          <p:nvPr/>
        </p:nvSpPr>
        <p:spPr>
          <a:xfrm>
            <a:off x="10775971" y="6042518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36</a:t>
            </a:r>
          </a:p>
        </p:txBody>
      </p:sp>
      <p:sp>
        <p:nvSpPr>
          <p:cNvPr id="6" name="矩形 5"/>
          <p:cNvSpPr/>
          <p:nvPr/>
        </p:nvSpPr>
        <p:spPr>
          <a:xfrm>
            <a:off x="1561665" y="2542842"/>
            <a:ext cx="3281291" cy="2350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駕駛人跟隨前方車輛闖紅燈或未注意燈號僅跟隨前車前進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5813" t="5591" r="427" b="6082"/>
          <a:stretch/>
        </p:blipFill>
        <p:spPr>
          <a:xfrm>
            <a:off x="5058113" y="1869178"/>
            <a:ext cx="5756675" cy="412769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5888" t="5541" r="537" b="6711"/>
          <a:stretch/>
        </p:blipFill>
        <p:spPr>
          <a:xfrm>
            <a:off x="5058113" y="1845011"/>
            <a:ext cx="5739147" cy="412415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651" y="3826037"/>
            <a:ext cx="753049" cy="412816"/>
          </a:xfrm>
          <a:prstGeom prst="rect">
            <a:avLst/>
          </a:prstGeom>
        </p:spPr>
      </p:pic>
      <p:pic>
        <p:nvPicPr>
          <p:cNvPr id="24" name="Picture 2" descr="https://1.bp.blogspot.com/-8-X3_M77xk4/Wat2PXuQjfI/AAAAAAABGWI/DDACeITiSXYPxVFKe80CnXr3aCit4pj6QCLcBGAs/s800/bike_back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993" y="5103559"/>
            <a:ext cx="328018" cy="64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爆炸 1 25"/>
          <p:cNvSpPr/>
          <p:nvPr/>
        </p:nvSpPr>
        <p:spPr>
          <a:xfrm>
            <a:off x="8069514" y="3718358"/>
            <a:ext cx="435410" cy="435410"/>
          </a:xfrm>
          <a:prstGeom prst="irregularSeal1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4724" y="3854746"/>
            <a:ext cx="716746" cy="412672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3300122" y="615411"/>
            <a:ext cx="5656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風險警覺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500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22344 0.002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72" y="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203 -0.000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-0.00183 -0.184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37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5416" t="5541" r="537" b="6711"/>
          <a:stretch/>
        </p:blipFill>
        <p:spPr>
          <a:xfrm>
            <a:off x="4966564" y="1947587"/>
            <a:ext cx="5719096" cy="40741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65147" y="2675858"/>
            <a:ext cx="31365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橫向車道車輛紅燈直接右轉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54254">
            <a:off x="9405352" y="3375928"/>
            <a:ext cx="387424" cy="561764"/>
          </a:xfrm>
          <a:prstGeom prst="rect">
            <a:avLst/>
          </a:prstGeom>
        </p:spPr>
      </p:pic>
      <p:pic>
        <p:nvPicPr>
          <p:cNvPr id="1026" name="Picture 2" descr="https://1.bp.blogspot.com/-8-X3_M77xk4/Wat2PXuQjfI/AAAAAAABGWI/DDACeITiSXYPxVFKe80CnXr3aCit4pj6QCLcBGAs/s800/bike_back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029" y="5199677"/>
            <a:ext cx="303979" cy="60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爆炸 1 8"/>
          <p:cNvSpPr/>
          <p:nvPr/>
        </p:nvSpPr>
        <p:spPr>
          <a:xfrm>
            <a:off x="8208958" y="3367032"/>
            <a:ext cx="403500" cy="403500"/>
          </a:xfrm>
          <a:prstGeom prst="irregularSeal1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26" name="群組 25"/>
          <p:cNvGrpSpPr/>
          <p:nvPr/>
        </p:nvGrpSpPr>
        <p:grpSpPr>
          <a:xfrm>
            <a:off x="1184450" y="1896511"/>
            <a:ext cx="3378024" cy="646331"/>
            <a:chOff x="4694829" y="1844999"/>
            <a:chExt cx="3378024" cy="646331"/>
          </a:xfrm>
        </p:grpSpPr>
        <p:sp>
          <p:nvSpPr>
            <p:cNvPr id="27" name="矩形 26"/>
            <p:cNvSpPr/>
            <p:nvPr/>
          </p:nvSpPr>
          <p:spPr>
            <a:xfrm>
              <a:off x="5054828" y="1844999"/>
              <a:ext cx="301802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闖紅燈類型二</a:t>
              </a:r>
              <a:endPara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橢圓 27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F8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矩形 18"/>
          <p:cNvSpPr/>
          <p:nvPr/>
        </p:nvSpPr>
        <p:spPr>
          <a:xfrm>
            <a:off x="3300122" y="615411"/>
            <a:ext cx="5656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風險警覺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225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4987 -1.85185E-6 C -0.07227 -1.85185E-6 -0.09974 -0.01088 -0.09974 -0.01921 L -0.09974 -0.0384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7" y="-19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-0.00182 -0.252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38</a:t>
            </a:r>
          </a:p>
        </p:txBody>
      </p:sp>
      <p:sp>
        <p:nvSpPr>
          <p:cNvPr id="6" name="矩形 5"/>
          <p:cNvSpPr/>
          <p:nvPr/>
        </p:nvSpPr>
        <p:spPr>
          <a:xfrm>
            <a:off x="1538930" y="2632322"/>
            <a:ext cx="3136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號誌剛變換為紅燈時，車輛搶快闖紅燈通過路口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5813" t="5591" r="427" b="6082"/>
          <a:stretch/>
        </p:blipFill>
        <p:spPr>
          <a:xfrm>
            <a:off x="4966590" y="2024608"/>
            <a:ext cx="5748734" cy="4122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5888" t="5541" r="537" b="6711"/>
          <a:stretch/>
        </p:blipFill>
        <p:spPr>
          <a:xfrm>
            <a:off x="4949787" y="2017674"/>
            <a:ext cx="5765537" cy="412180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9199" y="3934318"/>
            <a:ext cx="752619" cy="412580"/>
          </a:xfrm>
          <a:prstGeom prst="rect">
            <a:avLst/>
          </a:prstGeom>
        </p:spPr>
      </p:pic>
      <p:pic>
        <p:nvPicPr>
          <p:cNvPr id="24" name="Picture 2" descr="https://1.bp.blogspot.com/-8-X3_M77xk4/Wat2PXuQjfI/AAAAAAABGWI/DDACeITiSXYPxVFKe80CnXr3aCit4pj6QCLcBGAs/s800/bike_back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890" y="5281112"/>
            <a:ext cx="327831" cy="64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爆炸 1 25"/>
          <p:cNvSpPr/>
          <p:nvPr/>
        </p:nvSpPr>
        <p:spPr>
          <a:xfrm>
            <a:off x="8426478" y="3835357"/>
            <a:ext cx="435161" cy="435161"/>
          </a:xfrm>
          <a:prstGeom prst="irregularSeal1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27" name="群組 26"/>
          <p:cNvGrpSpPr/>
          <p:nvPr/>
        </p:nvGrpSpPr>
        <p:grpSpPr>
          <a:xfrm>
            <a:off x="1184450" y="1896511"/>
            <a:ext cx="3378024" cy="646331"/>
            <a:chOff x="4694829" y="1844999"/>
            <a:chExt cx="3378024" cy="646331"/>
          </a:xfrm>
        </p:grpSpPr>
        <p:sp>
          <p:nvSpPr>
            <p:cNvPr id="28" name="矩形 27"/>
            <p:cNvSpPr/>
            <p:nvPr/>
          </p:nvSpPr>
          <p:spPr>
            <a:xfrm>
              <a:off x="5054828" y="1844999"/>
              <a:ext cx="301802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闖紅燈類型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三</a:t>
              </a:r>
              <a:endPara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橢圓 28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F8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矩形 18"/>
          <p:cNvSpPr/>
          <p:nvPr/>
        </p:nvSpPr>
        <p:spPr>
          <a:xfrm>
            <a:off x="3300122" y="615411"/>
            <a:ext cx="5656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風險警覺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900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6 L 0.203 -0.000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-4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00182 -0.1844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46328" y="821543"/>
            <a:ext cx="36841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考駕照目的是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7204170" y="224351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https://www.ptskids.tw/storage_link/photos/639021491c5d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07" y="2011566"/>
            <a:ext cx="6929872" cy="389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>
            <a:off x="3924263" y="2916773"/>
            <a:ext cx="7812506" cy="1843751"/>
          </a:xfrm>
          <a:prstGeom prst="rect">
            <a:avLst/>
          </a:prstGeom>
          <a:solidFill>
            <a:srgbClr val="2F9FB5">
              <a:alpha val="72000"/>
            </a:srgbClr>
          </a:solidFill>
        </p:spPr>
        <p:txBody>
          <a:bodyPr wrap="square" lIns="540000" tIns="108000" rIns="540000" bIns="72000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■確保</a:t>
            </a: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騎士有基本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駕駛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</a:t>
            </a:r>
            <a:endParaRPr lang="en-US" altLang="zh-TW" sz="3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■瞭解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交通規則</a:t>
            </a:r>
            <a:endParaRPr lang="en-US" altLang="zh-TW" sz="3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■與其他車輛互動與</a:t>
            </a: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辨識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交通風險</a:t>
            </a:r>
            <a:endParaRPr lang="en-US" altLang="zh-TW" sz="3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0861549" y="6040046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79595" y="6230408"/>
            <a:ext cx="22509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1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圖片來源：公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視影片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夏夜冰棒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112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1128654" y="1955740"/>
            <a:ext cx="10152558" cy="646331"/>
            <a:chOff x="4694829" y="1844999"/>
            <a:chExt cx="10152558" cy="646331"/>
          </a:xfrm>
        </p:grpSpPr>
        <p:sp>
          <p:nvSpPr>
            <p:cNvPr id="20" name="矩形 19"/>
            <p:cNvSpPr/>
            <p:nvPr/>
          </p:nvSpPr>
          <p:spPr>
            <a:xfrm>
              <a:off x="5054829" y="1844999"/>
              <a:ext cx="97925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駕駛行經</a:t>
              </a:r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路口時</a:t>
              </a:r>
              <a:endPara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橢圓 20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F8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1488654" y="2743327"/>
            <a:ext cx="9792557" cy="584775"/>
            <a:chOff x="1259136" y="2346129"/>
            <a:chExt cx="9792557" cy="584775"/>
          </a:xfrm>
        </p:grpSpPr>
        <p:sp>
          <p:nvSpPr>
            <p:cNvPr id="15" name="矩形 14"/>
            <p:cNvSpPr/>
            <p:nvPr/>
          </p:nvSpPr>
          <p:spPr>
            <a:xfrm>
              <a:off x="1547136" y="2346129"/>
              <a:ext cx="950455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適當</a:t>
              </a: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放鬆油門、預備</a:t>
              </a:r>
              <a:r>
                <a:rPr lang="zh-TW" altLang="en-US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煞車</a:t>
              </a:r>
              <a:endPara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259136" y="2476074"/>
              <a:ext cx="288000" cy="288000"/>
            </a:xfrm>
            <a:prstGeom prst="rect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" name="文字方塊 21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39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1488654" y="3497278"/>
            <a:ext cx="8371074" cy="1077218"/>
            <a:chOff x="1487300" y="3083575"/>
            <a:chExt cx="8371074" cy="1077218"/>
          </a:xfrm>
        </p:grpSpPr>
        <p:sp>
          <p:nvSpPr>
            <p:cNvPr id="6" name="矩形 5"/>
            <p:cNvSpPr/>
            <p:nvPr/>
          </p:nvSpPr>
          <p:spPr>
            <a:xfrm>
              <a:off x="1829963" y="3083575"/>
              <a:ext cx="802841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左右</a:t>
              </a: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擺頭察看各方來車之動向，安全無虞後再行通過</a:t>
              </a:r>
              <a:endPara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487300" y="3206408"/>
              <a:ext cx="288000" cy="288000"/>
            </a:xfrm>
            <a:prstGeom prst="rect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" name="矩形 23"/>
          <p:cNvSpPr/>
          <p:nvPr/>
        </p:nvSpPr>
        <p:spPr>
          <a:xfrm>
            <a:off x="3371246" y="819779"/>
            <a:ext cx="5656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風險警覺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706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1127300" y="1542037"/>
            <a:ext cx="10152558" cy="646331"/>
            <a:chOff x="4694829" y="1844999"/>
            <a:chExt cx="10152558" cy="646331"/>
          </a:xfrm>
        </p:grpSpPr>
        <p:sp>
          <p:nvSpPr>
            <p:cNvPr id="20" name="矩形 19"/>
            <p:cNvSpPr/>
            <p:nvPr/>
          </p:nvSpPr>
          <p:spPr>
            <a:xfrm>
              <a:off x="5054829" y="1844999"/>
              <a:ext cx="97925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遠離大型車</a:t>
              </a:r>
              <a:endPara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橢圓 20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F8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2615161" y="2433692"/>
            <a:ext cx="6932876" cy="3878802"/>
            <a:chOff x="2615161" y="2433692"/>
            <a:chExt cx="6932876" cy="3878802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5161" y="2433692"/>
              <a:ext cx="6932876" cy="3878802"/>
            </a:xfrm>
            <a:prstGeom prst="rect">
              <a:avLst/>
            </a:prstGeom>
          </p:spPr>
        </p:pic>
        <p:pic>
          <p:nvPicPr>
            <p:cNvPr id="14" name="圖片 13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5688" y="3832563"/>
              <a:ext cx="1077495" cy="1080000"/>
            </a:xfrm>
            <a:prstGeom prst="rect">
              <a:avLst/>
            </a:prstGeom>
          </p:spPr>
        </p:pic>
      </p:grpSp>
      <p:sp>
        <p:nvSpPr>
          <p:cNvPr id="15" name="文字方塊 14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</a:p>
        </p:txBody>
      </p:sp>
      <p:sp>
        <p:nvSpPr>
          <p:cNvPr id="22" name="矩形 21"/>
          <p:cNvSpPr/>
          <p:nvPr/>
        </p:nvSpPr>
        <p:spPr>
          <a:xfrm>
            <a:off x="3300122" y="615411"/>
            <a:ext cx="5656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風險警覺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260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1127300" y="1542037"/>
            <a:ext cx="10152558" cy="646331"/>
            <a:chOff x="4694829" y="1844999"/>
            <a:chExt cx="10152558" cy="646331"/>
          </a:xfrm>
        </p:grpSpPr>
        <p:sp>
          <p:nvSpPr>
            <p:cNvPr id="20" name="矩形 19"/>
            <p:cNvSpPr/>
            <p:nvPr/>
          </p:nvSpPr>
          <p:spPr>
            <a:xfrm>
              <a:off x="5054829" y="1844999"/>
              <a:ext cx="97925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遠離大型車</a:t>
              </a:r>
              <a:endPara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橢圓 20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F8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5" name="文字方塊 24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41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7155181" y="3369514"/>
            <a:ext cx="4296396" cy="2416723"/>
            <a:chOff x="7155181" y="3369514"/>
            <a:chExt cx="4296396" cy="241672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5181" y="3369514"/>
              <a:ext cx="4296396" cy="2416723"/>
            </a:xfrm>
            <a:prstGeom prst="rect">
              <a:avLst/>
            </a:prstGeom>
          </p:spPr>
        </p:pic>
        <p:pic>
          <p:nvPicPr>
            <p:cNvPr id="27" name="圖片 26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27668" y="4959498"/>
              <a:ext cx="653341" cy="654860"/>
            </a:xfrm>
            <a:prstGeom prst="rect">
              <a:avLst/>
            </a:prstGeom>
          </p:spPr>
        </p:pic>
      </p:grpSp>
      <p:sp>
        <p:nvSpPr>
          <p:cNvPr id="24" name="矩形 23"/>
          <p:cNvSpPr/>
          <p:nvPr/>
        </p:nvSpPr>
        <p:spPr>
          <a:xfrm>
            <a:off x="3400919" y="3026065"/>
            <a:ext cx="7632000" cy="120297"/>
          </a:xfrm>
          <a:prstGeom prst="rect">
            <a:avLst/>
          </a:prstGeom>
          <a:solidFill>
            <a:srgbClr val="BADFDB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1621762" y="2203726"/>
            <a:ext cx="9414832" cy="954107"/>
            <a:chOff x="5364421" y="2293959"/>
            <a:chExt cx="10297285" cy="954107"/>
          </a:xfrm>
        </p:grpSpPr>
        <p:sp>
          <p:nvSpPr>
            <p:cNvPr id="22" name="矩形 21"/>
            <p:cNvSpPr/>
            <p:nvPr/>
          </p:nvSpPr>
          <p:spPr>
            <a:xfrm>
              <a:off x="5364421" y="2393300"/>
              <a:ext cx="314994" cy="288000"/>
            </a:xfrm>
            <a:prstGeom prst="rect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645314" y="2293959"/>
              <a:ext cx="1001639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車輛轉彎時受前輪及車體的直接牽引，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其內側的後輪會向內偏移，</a:t>
              </a:r>
              <a:r>
                <a:rPr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偏移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的軌跡與前輪軌跡間的距離就叫做「內輪差</a:t>
              </a:r>
              <a:r>
                <a:rPr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」</a:t>
              </a:r>
              <a:endPara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1984844" y="3875608"/>
            <a:ext cx="4896000" cy="144000"/>
          </a:xfrm>
          <a:prstGeom prst="rect">
            <a:avLst/>
          </a:prstGeom>
          <a:solidFill>
            <a:srgbClr val="BADFDB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5" name="群組 14"/>
          <p:cNvGrpSpPr/>
          <p:nvPr/>
        </p:nvGrpSpPr>
        <p:grpSpPr>
          <a:xfrm>
            <a:off x="1639145" y="3507593"/>
            <a:ext cx="5418099" cy="1815882"/>
            <a:chOff x="1625989" y="4086342"/>
            <a:chExt cx="5418099" cy="1815882"/>
          </a:xfrm>
        </p:grpSpPr>
        <p:sp>
          <p:nvSpPr>
            <p:cNvPr id="10" name="矩形 9"/>
            <p:cNvSpPr/>
            <p:nvPr/>
          </p:nvSpPr>
          <p:spPr>
            <a:xfrm>
              <a:off x="1878582" y="4086342"/>
              <a:ext cx="516550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車身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愈長的車輛</a:t>
              </a:r>
              <a:r>
                <a:rPr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，內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輪差的範圍就愈</a:t>
              </a:r>
              <a:r>
                <a:rPr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大，騎乘時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應</a:t>
              </a:r>
              <a:r>
                <a:rPr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遠離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公車、遊覽車或砂石車等大型車輛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，減少落入其視野死角與內輪差</a:t>
              </a:r>
              <a:r>
                <a:rPr lang="zh-TW" altLang="en-US" sz="28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內</a:t>
              </a:r>
              <a:endPara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625989" y="4204652"/>
              <a:ext cx="288000" cy="288000"/>
            </a:xfrm>
            <a:prstGeom prst="rect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9" name="矩形 28"/>
          <p:cNvSpPr/>
          <p:nvPr/>
        </p:nvSpPr>
        <p:spPr>
          <a:xfrm>
            <a:off x="3300122" y="615411"/>
            <a:ext cx="5656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風險警覺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076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60400" y="0"/>
            <a:ext cx="8931600" cy="6858000"/>
          </a:xfrm>
          <a:prstGeom prst="rect">
            <a:avLst/>
          </a:prstGeom>
          <a:solidFill>
            <a:srgbClr val="2F9FB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0758422" y="5970101"/>
            <a:ext cx="540000" cy="540000"/>
            <a:chOff x="10758422" y="5970101"/>
            <a:chExt cx="540000" cy="540000"/>
          </a:xfrm>
        </p:grpSpPr>
        <p:sp>
          <p:nvSpPr>
            <p:cNvPr id="13" name="矩形 12"/>
            <p:cNvSpPr/>
            <p:nvPr/>
          </p:nvSpPr>
          <p:spPr>
            <a:xfrm rot="1131161">
              <a:off x="10758422" y="5970101"/>
              <a:ext cx="540000" cy="540000"/>
            </a:xfrm>
            <a:prstGeom prst="rect">
              <a:avLst/>
            </a:prstGeom>
            <a:solidFill>
              <a:srgbClr val="BADF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0780113" y="6032638"/>
              <a:ext cx="4892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42</a:t>
              </a: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2959789" y="1765599"/>
            <a:ext cx="9047991" cy="2821466"/>
            <a:chOff x="2035022" y="411677"/>
            <a:chExt cx="7364688" cy="2147003"/>
          </a:xfrm>
        </p:grpSpPr>
        <p:sp>
          <p:nvSpPr>
            <p:cNvPr id="16" name="矩形圖說文字 15"/>
            <p:cNvSpPr/>
            <p:nvPr/>
          </p:nvSpPr>
          <p:spPr>
            <a:xfrm>
              <a:off x="2172645" y="531577"/>
              <a:ext cx="7227065" cy="2027103"/>
            </a:xfrm>
            <a:prstGeom prst="wedgeRectCallout">
              <a:avLst>
                <a:gd name="adj1" fmla="val -58081"/>
                <a:gd name="adj2" fmla="val 30907"/>
              </a:avLst>
            </a:prstGeom>
            <a:solidFill>
              <a:srgbClr val="A1D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圖說文字 16"/>
            <p:cNvSpPr/>
            <p:nvPr/>
          </p:nvSpPr>
          <p:spPr>
            <a:xfrm>
              <a:off x="2035022" y="411677"/>
              <a:ext cx="7227065" cy="2027103"/>
            </a:xfrm>
            <a:prstGeom prst="wedgeRectCallout">
              <a:avLst>
                <a:gd name="adj1" fmla="val -55955"/>
                <a:gd name="adj2" fmla="val 32770"/>
              </a:avLst>
            </a:prstGeom>
            <a:solidFill>
              <a:schemeClr val="bg1"/>
            </a:solidFill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rtlCol="0" anchor="ctr"/>
            <a:lstStyle/>
            <a:p>
              <a:r>
                <a:rPr lang="zh-TW" altLang="en-US" sz="4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培養騎車時的風險警覺性</a:t>
              </a:r>
              <a:r>
                <a:rPr lang="zh-TW" altLang="en-US" sz="4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，可以</a:t>
              </a:r>
              <a:r>
                <a:rPr lang="zh-TW" altLang="en-US" sz="4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保護自己的安全之外，還有一個很重要</a:t>
              </a:r>
              <a:r>
                <a:rPr lang="zh-TW" altLang="en-US" sz="4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的觀念</a:t>
              </a:r>
              <a:r>
                <a:rPr lang="zh-TW" altLang="en-US" sz="4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需要建立！</a:t>
              </a:r>
            </a:p>
          </p:txBody>
        </p:sp>
      </p:grpSp>
      <p:pic>
        <p:nvPicPr>
          <p:cNvPr id="18" name="圖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13" y="3097549"/>
            <a:ext cx="2482804" cy="197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0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62746" y="800043"/>
            <a:ext cx="44665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重要觀念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43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2214330" y="2624874"/>
            <a:ext cx="6276467" cy="1745341"/>
            <a:chOff x="2035022" y="411677"/>
            <a:chExt cx="7364689" cy="2147003"/>
          </a:xfrm>
        </p:grpSpPr>
        <p:sp>
          <p:nvSpPr>
            <p:cNvPr id="24" name="矩形圖說文字 23"/>
            <p:cNvSpPr/>
            <p:nvPr/>
          </p:nvSpPr>
          <p:spPr>
            <a:xfrm>
              <a:off x="2172647" y="531577"/>
              <a:ext cx="7227064" cy="2027103"/>
            </a:xfrm>
            <a:prstGeom prst="wedgeRectCallout">
              <a:avLst>
                <a:gd name="adj1" fmla="val 56150"/>
                <a:gd name="adj2" fmla="val 37003"/>
              </a:avLst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圖說文字 25"/>
            <p:cNvSpPr/>
            <p:nvPr/>
          </p:nvSpPr>
          <p:spPr>
            <a:xfrm>
              <a:off x="2035022" y="411677"/>
              <a:ext cx="7227064" cy="2027103"/>
            </a:xfrm>
            <a:prstGeom prst="wedgeRectCallout">
              <a:avLst>
                <a:gd name="adj1" fmla="val 59336"/>
                <a:gd name="adj2" fmla="val 39935"/>
              </a:avLst>
            </a:prstGeom>
            <a:solidFill>
              <a:srgbClr val="BADFD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tlCol="0" anchor="ctr"/>
            <a:lstStyle/>
            <a:p>
              <a:r>
                <a:rPr lang="zh-TW" altLang="en-US" sz="4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若騎</a:t>
              </a:r>
              <a:r>
                <a:rPr lang="zh-TW" altLang="en-US" sz="440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機車遇到</a:t>
              </a:r>
              <a:r>
                <a:rPr lang="zh-TW" altLang="en-US" sz="4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行人時，你會怎麼做</a:t>
              </a:r>
              <a:r>
                <a:rPr lang="en-US" altLang="zh-TW" sz="4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</a:p>
          </p:txBody>
        </p:sp>
      </p:grpSp>
      <p:pic>
        <p:nvPicPr>
          <p:cNvPr id="28" name="圖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76744" y="3229828"/>
            <a:ext cx="2302093" cy="182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7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62746" y="800043"/>
            <a:ext cx="44665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重要觀念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44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28" y="2110550"/>
            <a:ext cx="4986518" cy="3324345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6181228" y="3664271"/>
            <a:ext cx="4986518" cy="461665"/>
          </a:xfrm>
          <a:prstGeom prst="rect">
            <a:avLst/>
          </a:prstGeom>
          <a:solidFill>
            <a:srgbClr val="2F9FB5">
              <a:alpha val="5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有空就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鑽，行人自有出路！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14" y="2101934"/>
            <a:ext cx="4998957" cy="3332961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967114" y="3664271"/>
            <a:ext cx="4998957" cy="461665"/>
          </a:xfrm>
          <a:prstGeom prst="rect">
            <a:avLst/>
          </a:prstGeom>
          <a:solidFill>
            <a:srgbClr val="2F9FB5">
              <a:alpha val="7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停下來啊哪次不停！</a:t>
            </a:r>
          </a:p>
        </p:txBody>
      </p:sp>
    </p:spTree>
    <p:extLst>
      <p:ext uri="{BB962C8B-B14F-4D97-AF65-F5344CB8AC3E}">
        <p14:creationId xmlns:p14="http://schemas.microsoft.com/office/powerpoint/2010/main" val="364412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62746" y="800043"/>
            <a:ext cx="44665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重要觀念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45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1058288" y="1778768"/>
            <a:ext cx="3323930" cy="646331"/>
            <a:chOff x="4694829" y="1844999"/>
            <a:chExt cx="3323930" cy="646331"/>
          </a:xfrm>
        </p:grpSpPr>
        <p:sp>
          <p:nvSpPr>
            <p:cNvPr id="24" name="矩形 23"/>
            <p:cNvSpPr/>
            <p:nvPr/>
          </p:nvSpPr>
          <p:spPr>
            <a:xfrm>
              <a:off x="5054829" y="1844999"/>
              <a:ext cx="296393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這樣停才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安全</a:t>
              </a:r>
            </a:p>
          </p:txBody>
        </p:sp>
        <p:sp>
          <p:nvSpPr>
            <p:cNvPr id="26" name="橢圓 25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6288" t="5816" r="602" b="6990"/>
          <a:stretch/>
        </p:blipFill>
        <p:spPr>
          <a:xfrm>
            <a:off x="4819220" y="1888313"/>
            <a:ext cx="5852809" cy="418491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992" y="2473079"/>
            <a:ext cx="407242" cy="60226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321925" y="2522634"/>
            <a:ext cx="32821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距離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行人</a:t>
            </a:r>
            <a:r>
              <a:rPr lang="en-US" altLang="zh-TW" sz="3600" b="1" dirty="0" smtClean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600" b="1" dirty="0" smtClean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r>
              <a:rPr lang="zh-TW" altLang="en-US" sz="3600" b="1" dirty="0" smtClean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枕木</a:t>
            </a:r>
            <a:r>
              <a:rPr lang="zh-TW" altLang="en-US" sz="3600" b="1" dirty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紋的</a:t>
            </a:r>
            <a:r>
              <a:rPr lang="zh-TW" altLang="en-US" sz="3600" b="1" dirty="0" smtClean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距</a:t>
            </a:r>
            <a:r>
              <a:rPr lang="zh-TW" altLang="en-US" sz="3600" b="1" dirty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離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約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公尺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內一定要確實停下！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Picture 2" descr="https://1.bp.blogspot.com/-8-X3_M77xk4/Wat2PXuQjfI/AAAAAAABGWI/DDACeITiSXYPxVFKe80CnXr3aCit4pj6QCLcBGAs/s800/bike_back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5636">
            <a:off x="8388000" y="3094002"/>
            <a:ext cx="307586" cy="61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線單箭頭接點 9"/>
          <p:cNvCxnSpPr/>
          <p:nvPr/>
        </p:nvCxnSpPr>
        <p:spPr>
          <a:xfrm>
            <a:off x="7654234" y="2971800"/>
            <a:ext cx="675021" cy="515"/>
          </a:xfrm>
          <a:prstGeom prst="straightConnector1">
            <a:avLst/>
          </a:prstGeom>
          <a:ln w="38100">
            <a:solidFill>
              <a:srgbClr val="2F9FB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6860418" y="3251771"/>
            <a:ext cx="1559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距離行人已小於</a:t>
            </a:r>
            <a:r>
              <a:rPr lang="en-US" altLang="zh-TW" b="1" dirty="0" smtClean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b="1" dirty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r>
              <a:rPr lang="zh-TW" altLang="en-US" b="1" dirty="0" smtClean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枕木</a:t>
            </a:r>
            <a:r>
              <a:rPr lang="zh-TW" altLang="en-US" b="1" dirty="0">
                <a:solidFill>
                  <a:srgbClr val="2F9F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紋的距離</a:t>
            </a:r>
          </a:p>
        </p:txBody>
      </p:sp>
    </p:spTree>
    <p:extLst>
      <p:ext uri="{BB962C8B-B14F-4D97-AF65-F5344CB8AC3E}">
        <p14:creationId xmlns:p14="http://schemas.microsoft.com/office/powerpoint/2010/main" val="178626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862746" y="800043"/>
            <a:ext cx="44665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騎車時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重要觀念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79" y="1908901"/>
            <a:ext cx="6020284" cy="3988438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50979" y="3261782"/>
            <a:ext cx="7206944" cy="1408623"/>
          </a:xfrm>
          <a:prstGeom prst="rect">
            <a:avLst/>
          </a:prstGeom>
          <a:solidFill>
            <a:srgbClr val="2F9FB5">
              <a:alpha val="72000"/>
            </a:srgbClr>
          </a:solidFill>
        </p:spPr>
        <p:txBody>
          <a:bodyPr wrap="square" lIns="540000" tIns="216000" rIns="54000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人人都有可能是行人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因此</a:t>
            </a: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停讓行人是基本的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使命！</a:t>
            </a:r>
            <a:endParaRPr lang="zh-TW" alt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314241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60400" y="0"/>
            <a:ext cx="8931600" cy="6858000"/>
          </a:xfrm>
          <a:prstGeom prst="rect">
            <a:avLst/>
          </a:prstGeom>
          <a:solidFill>
            <a:srgbClr val="2F9FB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073509" y="1992572"/>
            <a:ext cx="10260000" cy="2880000"/>
            <a:chOff x="803657" y="881063"/>
            <a:chExt cx="6236060" cy="2845128"/>
          </a:xfrm>
        </p:grpSpPr>
        <p:sp>
          <p:nvSpPr>
            <p:cNvPr id="10" name="矩形 9"/>
            <p:cNvSpPr/>
            <p:nvPr/>
          </p:nvSpPr>
          <p:spPr>
            <a:xfrm>
              <a:off x="834398" y="969855"/>
              <a:ext cx="6205319" cy="2756336"/>
            </a:xfrm>
            <a:prstGeom prst="rect">
              <a:avLst/>
            </a:prstGeom>
            <a:solidFill>
              <a:srgbClr val="A1D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803657" y="881063"/>
              <a:ext cx="6124576" cy="262890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結     論</a:t>
              </a:r>
              <a:endParaRPr lang="en-US" altLang="zh-TW" sz="6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10758422" y="5970101"/>
            <a:ext cx="540000" cy="540000"/>
            <a:chOff x="10758422" y="5970101"/>
            <a:chExt cx="540000" cy="540000"/>
          </a:xfrm>
        </p:grpSpPr>
        <p:sp>
          <p:nvSpPr>
            <p:cNvPr id="8" name="矩形 7"/>
            <p:cNvSpPr/>
            <p:nvPr/>
          </p:nvSpPr>
          <p:spPr>
            <a:xfrm rot="1131161">
              <a:off x="10758422" y="5970101"/>
              <a:ext cx="540000" cy="540000"/>
            </a:xfrm>
            <a:prstGeom prst="rect">
              <a:avLst/>
            </a:prstGeom>
            <a:solidFill>
              <a:srgbClr val="BADF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0780113" y="6032638"/>
              <a:ext cx="4892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253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912143" y="2081910"/>
            <a:ext cx="3096331" cy="646331"/>
            <a:chOff x="4694829" y="1844999"/>
            <a:chExt cx="3096331" cy="646331"/>
          </a:xfrm>
        </p:grpSpPr>
        <p:sp>
          <p:nvSpPr>
            <p:cNvPr id="13" name="矩形 12"/>
            <p:cNvSpPr/>
            <p:nvPr/>
          </p:nvSpPr>
          <p:spPr>
            <a:xfrm>
              <a:off x="5054829" y="1844999"/>
              <a:ext cx="27363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騎機車</a:t>
              </a:r>
              <a:r>
                <a:rPr lang="zh-TW" altLang="en-US" sz="3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前</a:t>
              </a:r>
              <a:r>
                <a:rPr lang="zh-TW" altLang="en-US" sz="3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：</a:t>
              </a:r>
              <a:endPara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橢圓 13"/>
            <p:cNvSpPr/>
            <p:nvPr/>
          </p:nvSpPr>
          <p:spPr>
            <a:xfrm>
              <a:off x="4694829" y="1988165"/>
              <a:ext cx="360000" cy="360000"/>
            </a:xfrm>
            <a:prstGeom prst="ellipse">
              <a:avLst/>
            </a:prstGeom>
            <a:solidFill>
              <a:srgbClr val="F8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3783101" y="790031"/>
            <a:ext cx="48315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一定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要記得的事情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9" name="直線接點 18"/>
          <p:cNvCxnSpPr/>
          <p:nvPr/>
        </p:nvCxnSpPr>
        <p:spPr>
          <a:xfrm flipV="1">
            <a:off x="2518180" y="1559472"/>
            <a:ext cx="7740000" cy="0"/>
          </a:xfrm>
          <a:prstGeom prst="line">
            <a:avLst/>
          </a:prstGeom>
          <a:ln w="28575">
            <a:solidFill>
              <a:srgbClr val="2F9FB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群組 8"/>
          <p:cNvGrpSpPr/>
          <p:nvPr/>
        </p:nvGrpSpPr>
        <p:grpSpPr>
          <a:xfrm>
            <a:off x="1272143" y="2782573"/>
            <a:ext cx="7543976" cy="584775"/>
            <a:chOff x="1272143" y="2750674"/>
            <a:chExt cx="7543976" cy="584775"/>
          </a:xfrm>
        </p:grpSpPr>
        <p:sp>
          <p:nvSpPr>
            <p:cNvPr id="5" name="矩形 4"/>
            <p:cNvSpPr/>
            <p:nvPr/>
          </p:nvSpPr>
          <p:spPr>
            <a:xfrm>
              <a:off x="1591064" y="2750674"/>
              <a:ext cx="722505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取得</a:t>
              </a:r>
              <a:r>
                <a:rPr lang="zh-TW" altLang="en-US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駕照：滿</a:t>
              </a:r>
              <a:r>
                <a:rPr lang="en-US" altLang="zh-TW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18</a:t>
              </a:r>
              <a:r>
                <a:rPr lang="zh-TW" altLang="en-US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歲並通過機車考照測驗</a:t>
              </a:r>
              <a:endParaRPr lang="zh-TW" altLang="en-US" sz="3200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1272143" y="2871407"/>
              <a:ext cx="288000" cy="288000"/>
            </a:xfrm>
            <a:prstGeom prst="rect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1272143" y="3450119"/>
            <a:ext cx="5017643" cy="584775"/>
            <a:chOff x="1272143" y="3384422"/>
            <a:chExt cx="5017643" cy="584775"/>
          </a:xfrm>
        </p:grpSpPr>
        <p:sp>
          <p:nvSpPr>
            <p:cNvPr id="7" name="矩形 6"/>
            <p:cNvSpPr/>
            <p:nvPr/>
          </p:nvSpPr>
          <p:spPr>
            <a:xfrm>
              <a:off x="1591064" y="3384422"/>
              <a:ext cx="46987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熟悉</a:t>
              </a:r>
              <a:r>
                <a:rPr lang="zh-TW" altLang="en-US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交通規則</a:t>
              </a:r>
              <a:r>
                <a:rPr lang="zh-TW" altLang="en-US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及</a:t>
              </a: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駕駛</a:t>
              </a:r>
              <a:r>
                <a:rPr lang="zh-TW" altLang="en-US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技巧</a:t>
              </a:r>
              <a:endParaRPr lang="zh-TW" altLang="en-US" sz="3200"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1272143" y="3507593"/>
              <a:ext cx="288000" cy="288000"/>
            </a:xfrm>
            <a:prstGeom prst="rect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1272143" y="4117665"/>
            <a:ext cx="8265263" cy="2062103"/>
            <a:chOff x="1272143" y="4085766"/>
            <a:chExt cx="8265263" cy="2062103"/>
          </a:xfrm>
        </p:grpSpPr>
        <p:sp>
          <p:nvSpPr>
            <p:cNvPr id="8" name="矩形 7"/>
            <p:cNvSpPr/>
            <p:nvPr/>
          </p:nvSpPr>
          <p:spPr>
            <a:xfrm>
              <a:off x="1605110" y="4085766"/>
              <a:ext cx="7932296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安全配備：</a:t>
              </a:r>
              <a:endPara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</a:t>
              </a:r>
              <a:r>
                <a:rPr lang="zh-TW" altLang="en-US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安全帽</a:t>
              </a:r>
              <a:r>
                <a:rPr lang="en-US" altLang="zh-TW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必備且要有合格標章</a:t>
              </a:r>
              <a:r>
                <a:rPr lang="en-US" altLang="zh-TW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雨衣</a:t>
              </a:r>
              <a:r>
                <a:rPr lang="en-US" altLang="zh-TW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建議亮色及兩截式</a:t>
              </a:r>
              <a:r>
                <a:rPr lang="en-US" altLang="zh-TW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en-US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騎士手套</a:t>
              </a:r>
              <a:endPara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272143" y="4218229"/>
              <a:ext cx="288000" cy="288000"/>
            </a:xfrm>
            <a:prstGeom prst="rect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" name="文字方塊 23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48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7931898" y="4590448"/>
            <a:ext cx="2860078" cy="1897757"/>
            <a:chOff x="7931898" y="4590448"/>
            <a:chExt cx="2860078" cy="1897757"/>
          </a:xfrm>
        </p:grpSpPr>
        <p:sp>
          <p:nvSpPr>
            <p:cNvPr id="26" name="矩形 25"/>
            <p:cNvSpPr/>
            <p:nvPr/>
          </p:nvSpPr>
          <p:spPr>
            <a:xfrm>
              <a:off x="7931898" y="6088095"/>
              <a:ext cx="28600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公視影片</a:t>
              </a:r>
              <a:r>
                <a:rPr lang="en-US" altLang="zh-TW" sz="20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20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擋泥板</a:t>
              </a:r>
              <a:r>
                <a:rPr lang="zh-TW" altLang="en-US" sz="20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守護神</a:t>
              </a:r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1533" y="4590448"/>
              <a:ext cx="1440000" cy="14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70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96441" y="671576"/>
            <a:ext cx="55839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不可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不知的事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1112533" y="1737451"/>
            <a:ext cx="3438202" cy="646331"/>
            <a:chOff x="4389421" y="3444388"/>
            <a:chExt cx="3438202" cy="646331"/>
          </a:xfrm>
        </p:grpSpPr>
        <p:sp>
          <p:nvSpPr>
            <p:cNvPr id="14" name="矩形 13"/>
            <p:cNvSpPr/>
            <p:nvPr/>
          </p:nvSpPr>
          <p:spPr>
            <a:xfrm>
              <a:off x="4804012" y="3444388"/>
              <a:ext cx="302361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考照流程</a:t>
              </a:r>
              <a:endPara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橢圓 14"/>
            <p:cNvSpPr/>
            <p:nvPr/>
          </p:nvSpPr>
          <p:spPr>
            <a:xfrm>
              <a:off x="4389421" y="3587553"/>
              <a:ext cx="360000" cy="360000"/>
            </a:xfrm>
            <a:prstGeom prst="ellipse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aphicFrame>
        <p:nvGraphicFramePr>
          <p:cNvPr id="19" name="資料庫圖表 18"/>
          <p:cNvGraphicFramePr/>
          <p:nvPr>
            <p:extLst>
              <p:ext uri="{D42A27DB-BD31-4B8C-83A1-F6EECF244321}">
                <p14:modId xmlns:p14="http://schemas.microsoft.com/office/powerpoint/2010/main" val="1404076380"/>
              </p:ext>
            </p:extLst>
          </p:nvPr>
        </p:nvGraphicFramePr>
        <p:xfrm>
          <a:off x="826488" y="1708984"/>
          <a:ext cx="10323868" cy="4117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10861549" y="6040046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</a:p>
        </p:txBody>
      </p:sp>
      <p:sp>
        <p:nvSpPr>
          <p:cNvPr id="21" name="流程圖: 替代處理程序 20"/>
          <p:cNvSpPr/>
          <p:nvPr/>
        </p:nvSpPr>
        <p:spPr>
          <a:xfrm>
            <a:off x="2055679" y="5303293"/>
            <a:ext cx="8080642" cy="1060685"/>
          </a:xfrm>
          <a:prstGeom prst="flowChartAlternateProcess">
            <a:avLst/>
          </a:prstGeom>
          <a:solidFill>
            <a:srgbClr val="A1D4E2"/>
          </a:solidFill>
          <a:ln>
            <a:solidFill>
              <a:srgbClr val="2F9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政府每年補助參加機車駕訓班費用，學習完善地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駕駛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技術與觀念，可至各區監理所查詢</a:t>
            </a:r>
            <a:endPara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613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/>
          <p:cNvGrpSpPr/>
          <p:nvPr/>
        </p:nvGrpSpPr>
        <p:grpSpPr>
          <a:xfrm>
            <a:off x="933408" y="2081910"/>
            <a:ext cx="2892403" cy="646331"/>
            <a:chOff x="1092143" y="4778047"/>
            <a:chExt cx="2892403" cy="646331"/>
          </a:xfrm>
        </p:grpSpPr>
        <p:sp>
          <p:nvSpPr>
            <p:cNvPr id="2" name="矩形 1"/>
            <p:cNvSpPr/>
            <p:nvPr/>
          </p:nvSpPr>
          <p:spPr>
            <a:xfrm>
              <a:off x="1491556" y="4778047"/>
              <a:ext cx="249299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騎機車時：</a:t>
              </a:r>
              <a:endPara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橢圓 14"/>
            <p:cNvSpPr/>
            <p:nvPr/>
          </p:nvSpPr>
          <p:spPr>
            <a:xfrm>
              <a:off x="1092143" y="4916556"/>
              <a:ext cx="360000" cy="360000"/>
            </a:xfrm>
            <a:prstGeom prst="ellipse">
              <a:avLst/>
            </a:prstGeom>
            <a:solidFill>
              <a:srgbClr val="F8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3783101" y="790031"/>
            <a:ext cx="48315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一定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要記得的事情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9" name="直線接點 18"/>
          <p:cNvCxnSpPr/>
          <p:nvPr/>
        </p:nvCxnSpPr>
        <p:spPr>
          <a:xfrm flipV="1">
            <a:off x="2518180" y="1559472"/>
            <a:ext cx="7740000" cy="0"/>
          </a:xfrm>
          <a:prstGeom prst="line">
            <a:avLst/>
          </a:prstGeom>
          <a:ln w="28575">
            <a:solidFill>
              <a:srgbClr val="2F9FB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群組 8"/>
          <p:cNvGrpSpPr/>
          <p:nvPr/>
        </p:nvGrpSpPr>
        <p:grpSpPr>
          <a:xfrm>
            <a:off x="1272143" y="2810407"/>
            <a:ext cx="9838879" cy="584775"/>
            <a:chOff x="1272143" y="2704077"/>
            <a:chExt cx="9838879" cy="584775"/>
          </a:xfrm>
        </p:grpSpPr>
        <p:sp>
          <p:nvSpPr>
            <p:cNvPr id="26" name="矩形 25"/>
            <p:cNvSpPr/>
            <p:nvPr/>
          </p:nvSpPr>
          <p:spPr>
            <a:xfrm>
              <a:off x="1272143" y="2871407"/>
              <a:ext cx="288000" cy="288000"/>
            </a:xfrm>
            <a:prstGeom prst="rect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599555" y="2704077"/>
              <a:ext cx="951146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具備風險</a:t>
              </a:r>
              <a:r>
                <a:rPr lang="zh-TW" altLang="en-US" sz="32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感知，透過預判防範未然，降低事故發生</a:t>
              </a:r>
              <a:endParaRPr lang="zh-TW" altLang="en-US" sz="1600" dirty="0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1272143" y="3583616"/>
            <a:ext cx="7494308" cy="584775"/>
            <a:chOff x="1266183" y="3350408"/>
            <a:chExt cx="7494308" cy="584775"/>
          </a:xfrm>
        </p:grpSpPr>
        <p:sp>
          <p:nvSpPr>
            <p:cNvPr id="7" name="矩形 6"/>
            <p:cNvSpPr/>
            <p:nvPr/>
          </p:nvSpPr>
          <p:spPr>
            <a:xfrm>
              <a:off x="1599556" y="3350408"/>
              <a:ext cx="71609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轉彎時遠離</a:t>
              </a:r>
              <a:r>
                <a:rPr lang="zh-TW" altLang="en-US" sz="3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大型</a:t>
              </a:r>
              <a:r>
                <a:rPr lang="zh-TW" altLang="en-US" sz="32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車，避免落入其內輪差</a:t>
              </a:r>
              <a:endParaRPr lang="zh-TW" altLang="en-US" sz="1600" dirty="0"/>
            </a:p>
          </p:txBody>
        </p:sp>
        <p:sp>
          <p:nvSpPr>
            <p:cNvPr id="27" name="矩形 26"/>
            <p:cNvSpPr/>
            <p:nvPr/>
          </p:nvSpPr>
          <p:spPr>
            <a:xfrm>
              <a:off x="1266183" y="3507593"/>
              <a:ext cx="288000" cy="288000"/>
            </a:xfrm>
            <a:prstGeom prst="rect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1267053" y="4356824"/>
            <a:ext cx="5032095" cy="584775"/>
            <a:chOff x="1266183" y="4063194"/>
            <a:chExt cx="5032095" cy="584775"/>
          </a:xfrm>
        </p:grpSpPr>
        <p:sp>
          <p:nvSpPr>
            <p:cNvPr id="8" name="矩形 7"/>
            <p:cNvSpPr/>
            <p:nvPr/>
          </p:nvSpPr>
          <p:spPr>
            <a:xfrm>
              <a:off x="1599556" y="4063194"/>
              <a:ext cx="46987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3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停讓</a:t>
              </a:r>
              <a:r>
                <a:rPr lang="zh-TW" altLang="en-US" sz="32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行人，維護行人安全</a:t>
              </a:r>
              <a:endPara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266183" y="4242360"/>
              <a:ext cx="288000" cy="288000"/>
            </a:xfrm>
            <a:prstGeom prst="rect">
              <a:avLst/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" name="文字方塊 21"/>
          <p:cNvSpPr txBox="1"/>
          <p:nvPr/>
        </p:nvSpPr>
        <p:spPr>
          <a:xfrm>
            <a:off x="10791976" y="6040046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49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8262952" y="4583286"/>
            <a:ext cx="2347117" cy="1885660"/>
            <a:chOff x="6029997" y="4633823"/>
            <a:chExt cx="2347117" cy="1885660"/>
          </a:xfrm>
        </p:grpSpPr>
        <p:sp>
          <p:nvSpPr>
            <p:cNvPr id="23" name="矩形 22"/>
            <p:cNvSpPr/>
            <p:nvPr/>
          </p:nvSpPr>
          <p:spPr>
            <a:xfrm>
              <a:off x="6029997" y="6119373"/>
              <a:ext cx="234711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公視影片</a:t>
              </a:r>
              <a:r>
                <a:rPr lang="en-US" altLang="zh-TW" sz="20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20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夏夜冰棒</a:t>
              </a:r>
              <a:endPara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4537" y="4633823"/>
              <a:ext cx="1439815" cy="1439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718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544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192000" y="1922546"/>
            <a:ext cx="9000000" cy="3012908"/>
          </a:xfrm>
          <a:prstGeom prst="rect">
            <a:avLst/>
          </a:prstGeom>
          <a:solidFill>
            <a:srgbClr val="2F9FB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成為安全的機車騎士吧！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200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60400" y="0"/>
            <a:ext cx="8931600" cy="6858000"/>
          </a:xfrm>
          <a:prstGeom prst="rect">
            <a:avLst/>
          </a:prstGeom>
          <a:solidFill>
            <a:srgbClr val="2F9FB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10758422" y="5970101"/>
            <a:ext cx="540000" cy="540000"/>
            <a:chOff x="10758422" y="5970101"/>
            <a:chExt cx="540000" cy="540000"/>
          </a:xfrm>
        </p:grpSpPr>
        <p:sp>
          <p:nvSpPr>
            <p:cNvPr id="12" name="矩形 11"/>
            <p:cNvSpPr/>
            <p:nvPr/>
          </p:nvSpPr>
          <p:spPr>
            <a:xfrm rot="1131161">
              <a:off x="10758422" y="5970101"/>
              <a:ext cx="540000" cy="540000"/>
            </a:xfrm>
            <a:prstGeom prst="rect">
              <a:avLst/>
            </a:prstGeom>
            <a:solidFill>
              <a:srgbClr val="BADF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0869564" y="6032638"/>
              <a:ext cx="3369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855" y="2695280"/>
            <a:ext cx="1961305" cy="2122508"/>
          </a:xfrm>
          <a:prstGeom prst="rect">
            <a:avLst/>
          </a:prstGeom>
        </p:spPr>
      </p:pic>
      <p:grpSp>
        <p:nvGrpSpPr>
          <p:cNvPr id="18" name="群組 17"/>
          <p:cNvGrpSpPr/>
          <p:nvPr/>
        </p:nvGrpSpPr>
        <p:grpSpPr>
          <a:xfrm>
            <a:off x="3508857" y="1816804"/>
            <a:ext cx="7529183" cy="2397625"/>
            <a:chOff x="2035022" y="411677"/>
            <a:chExt cx="7364688" cy="2147003"/>
          </a:xfrm>
        </p:grpSpPr>
        <p:sp>
          <p:nvSpPr>
            <p:cNvPr id="19" name="矩形圖說文字 18"/>
            <p:cNvSpPr/>
            <p:nvPr/>
          </p:nvSpPr>
          <p:spPr>
            <a:xfrm>
              <a:off x="2172645" y="531577"/>
              <a:ext cx="7227065" cy="2027103"/>
            </a:xfrm>
            <a:prstGeom prst="wedgeRectCallout">
              <a:avLst>
                <a:gd name="adj1" fmla="val -58854"/>
                <a:gd name="adj2" fmla="val 41683"/>
              </a:avLst>
            </a:prstGeom>
            <a:solidFill>
              <a:srgbClr val="A1D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圖說文字 19"/>
            <p:cNvSpPr/>
            <p:nvPr/>
          </p:nvSpPr>
          <p:spPr>
            <a:xfrm>
              <a:off x="2035022" y="411677"/>
              <a:ext cx="7227065" cy="2027103"/>
            </a:xfrm>
            <a:prstGeom prst="wedgeRectCallout">
              <a:avLst>
                <a:gd name="adj1" fmla="val -57372"/>
                <a:gd name="adj2" fmla="val 43946"/>
              </a:avLst>
            </a:prstGeom>
            <a:solidFill>
              <a:schemeClr val="bg1"/>
            </a:solidFill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54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這樣就足夠安全了嗎？</a:t>
              </a:r>
              <a:endParaRPr lang="zh-TW" altLang="en-US" sz="5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741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60400" y="0"/>
            <a:ext cx="8931600" cy="6858000"/>
          </a:xfrm>
          <a:prstGeom prst="rect">
            <a:avLst/>
          </a:prstGeom>
          <a:solidFill>
            <a:srgbClr val="2F9FB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10758422" y="5970101"/>
            <a:ext cx="540000" cy="540000"/>
            <a:chOff x="10758422" y="5970101"/>
            <a:chExt cx="540000" cy="540000"/>
          </a:xfrm>
        </p:grpSpPr>
        <p:sp>
          <p:nvSpPr>
            <p:cNvPr id="8" name="矩形 7"/>
            <p:cNvSpPr/>
            <p:nvPr/>
          </p:nvSpPr>
          <p:spPr>
            <a:xfrm rot="1131161">
              <a:off x="10758422" y="5970101"/>
              <a:ext cx="540000" cy="540000"/>
            </a:xfrm>
            <a:prstGeom prst="rect">
              <a:avLst/>
            </a:prstGeom>
            <a:solidFill>
              <a:srgbClr val="BADF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0869564" y="6032638"/>
              <a:ext cx="3369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</a:t>
              </a:r>
              <a:endPara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3163484" y="1919273"/>
            <a:ext cx="8207700" cy="2397625"/>
            <a:chOff x="2035022" y="411677"/>
            <a:chExt cx="7364688" cy="2147003"/>
          </a:xfrm>
        </p:grpSpPr>
        <p:sp>
          <p:nvSpPr>
            <p:cNvPr id="14" name="矩形圖說文字 13"/>
            <p:cNvSpPr/>
            <p:nvPr/>
          </p:nvSpPr>
          <p:spPr>
            <a:xfrm>
              <a:off x="2172645" y="531577"/>
              <a:ext cx="7227065" cy="2027103"/>
            </a:xfrm>
            <a:prstGeom prst="wedgeRectCallout">
              <a:avLst>
                <a:gd name="adj1" fmla="val -58854"/>
                <a:gd name="adj2" fmla="val 41683"/>
              </a:avLst>
            </a:prstGeom>
            <a:solidFill>
              <a:srgbClr val="A1D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圖說文字 14"/>
            <p:cNvSpPr/>
            <p:nvPr/>
          </p:nvSpPr>
          <p:spPr>
            <a:xfrm>
              <a:off x="2035022" y="411677"/>
              <a:ext cx="7227065" cy="2027103"/>
            </a:xfrm>
            <a:prstGeom prst="wedgeRectCallout">
              <a:avLst>
                <a:gd name="adj1" fmla="val -57372"/>
                <a:gd name="adj2" fmla="val 43946"/>
              </a:avLst>
            </a:prstGeom>
            <a:solidFill>
              <a:schemeClr val="bg1"/>
            </a:solidFill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Ins="0" rtlCol="0" anchor="ctr"/>
            <a:lstStyle/>
            <a:p>
              <a:r>
                <a:rPr lang="zh-TW" altLang="en-US" sz="5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你覺得騎機車時還要做到那些事才能更安全？</a:t>
              </a:r>
            </a:p>
          </p:txBody>
        </p:sp>
      </p:grpSp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43" y="3118086"/>
            <a:ext cx="2482804" cy="197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8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896375" y="671576"/>
            <a:ext cx="63992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</a:t>
            </a: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en-US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不可不知的事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0861549" y="6040046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2214390" y="2477737"/>
            <a:ext cx="5978190" cy="1745341"/>
            <a:chOff x="2035022" y="411677"/>
            <a:chExt cx="7364689" cy="2147003"/>
          </a:xfrm>
        </p:grpSpPr>
        <p:sp>
          <p:nvSpPr>
            <p:cNvPr id="27" name="矩形圖說文字 26"/>
            <p:cNvSpPr/>
            <p:nvPr/>
          </p:nvSpPr>
          <p:spPr>
            <a:xfrm>
              <a:off x="2172647" y="531577"/>
              <a:ext cx="7227064" cy="2027103"/>
            </a:xfrm>
            <a:prstGeom prst="wedgeRectCallout">
              <a:avLst>
                <a:gd name="adj1" fmla="val 56150"/>
                <a:gd name="adj2" fmla="val 37003"/>
              </a:avLst>
            </a:prstGeom>
            <a:solidFill>
              <a:srgbClr val="2F9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矩形圖說文字 27"/>
            <p:cNvSpPr/>
            <p:nvPr/>
          </p:nvSpPr>
          <p:spPr>
            <a:xfrm>
              <a:off x="2035022" y="411677"/>
              <a:ext cx="7227064" cy="2027103"/>
            </a:xfrm>
            <a:prstGeom prst="wedgeRectCallout">
              <a:avLst>
                <a:gd name="adj1" fmla="val 59336"/>
                <a:gd name="adj2" fmla="val 39935"/>
              </a:avLst>
            </a:prstGeom>
            <a:solidFill>
              <a:srgbClr val="BADFD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tlCol="0" anchor="ctr"/>
            <a:lstStyle/>
            <a:p>
              <a:r>
                <a:rPr lang="zh-TW" altLang="en-US" sz="440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哪一頂</a:t>
              </a:r>
              <a:r>
                <a:rPr lang="zh-TW" altLang="en-US" sz="4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安全帽才是</a:t>
              </a:r>
              <a:r>
                <a:rPr lang="zh-TW" altLang="en-US" sz="440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機車騎士</a:t>
              </a:r>
              <a:r>
                <a:rPr lang="zh-TW" altLang="en-US" sz="4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該配戴的？</a:t>
              </a:r>
            </a:p>
          </p:txBody>
        </p:sp>
      </p:grpSp>
      <p:pic>
        <p:nvPicPr>
          <p:cNvPr id="29" name="圖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36487" y="3309181"/>
            <a:ext cx="2302093" cy="182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1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28422" y="110408"/>
            <a:ext cx="11735157" cy="6637185"/>
            <a:chOff x="290455" y="86572"/>
            <a:chExt cx="11735157" cy="6637185"/>
          </a:xfrm>
        </p:grpSpPr>
        <p:sp>
          <p:nvSpPr>
            <p:cNvPr id="12" name="矩形 11"/>
            <p:cNvSpPr/>
            <p:nvPr/>
          </p:nvSpPr>
          <p:spPr>
            <a:xfrm>
              <a:off x="505612" y="243757"/>
              <a:ext cx="11520000" cy="6480000"/>
            </a:xfrm>
            <a:prstGeom prst="rect">
              <a:avLst/>
            </a:prstGeom>
            <a:noFill/>
            <a:ln w="28575">
              <a:solidFill>
                <a:srgbClr val="A1D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90455" y="86572"/>
              <a:ext cx="11520000" cy="6480000"/>
            </a:xfrm>
            <a:prstGeom prst="rect">
              <a:avLst/>
            </a:prstGeom>
            <a:noFill/>
            <a:ln w="28575">
              <a:solidFill>
                <a:srgbClr val="2F9F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028422" y="5870408"/>
            <a:ext cx="720000" cy="720000"/>
          </a:xfrm>
          <a:prstGeom prst="rect">
            <a:avLst/>
          </a:prstGeom>
          <a:solidFill>
            <a:srgbClr val="2F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131161">
            <a:off x="10758422" y="5970101"/>
            <a:ext cx="540000" cy="540000"/>
          </a:xfrm>
          <a:prstGeom prst="rect">
            <a:avLst/>
          </a:prstGeom>
          <a:solidFill>
            <a:srgbClr val="BA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896375" y="671576"/>
            <a:ext cx="63992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騎車</a:t>
            </a: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en-US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不可不知的事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11497" y="6332795"/>
            <a:ext cx="58124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圖片來源：教育部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國民及學前教育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署交通安全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補充教材手冊高中篇-機車騎乘安全篇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10861549" y="6040046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761" y="4390063"/>
            <a:ext cx="5426853" cy="1926048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1927081" y="3087520"/>
            <a:ext cx="2732183" cy="2189263"/>
            <a:chOff x="1927081" y="2823116"/>
            <a:chExt cx="2732183" cy="2189263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92843" y="2923880"/>
              <a:ext cx="2126679" cy="1807008"/>
            </a:xfrm>
            <a:prstGeom prst="rect">
              <a:avLst/>
            </a:prstGeom>
          </p:spPr>
        </p:pic>
        <p:sp>
          <p:nvSpPr>
            <p:cNvPr id="8" name="橢圓形圖說文字 7"/>
            <p:cNvSpPr/>
            <p:nvPr/>
          </p:nvSpPr>
          <p:spPr>
            <a:xfrm>
              <a:off x="1927081" y="2823116"/>
              <a:ext cx="2732183" cy="2189263"/>
            </a:xfrm>
            <a:prstGeom prst="wedgeEllipseCallout">
              <a:avLst>
                <a:gd name="adj1" fmla="val 61829"/>
                <a:gd name="adj2" fmla="val 41868"/>
              </a:avLst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7720025" y="2760411"/>
            <a:ext cx="2732183" cy="2189263"/>
            <a:chOff x="7532736" y="2694309"/>
            <a:chExt cx="2732183" cy="2189263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59727" y="3005319"/>
              <a:ext cx="1733624" cy="1486611"/>
            </a:xfrm>
            <a:prstGeom prst="rect">
              <a:avLst/>
            </a:prstGeom>
          </p:spPr>
        </p:pic>
        <p:sp>
          <p:nvSpPr>
            <p:cNvPr id="24" name="橢圓形圖說文字 23"/>
            <p:cNvSpPr/>
            <p:nvPr/>
          </p:nvSpPr>
          <p:spPr>
            <a:xfrm>
              <a:off x="7532736" y="2694309"/>
              <a:ext cx="2732183" cy="2189263"/>
            </a:xfrm>
            <a:prstGeom prst="wedgeEllipseCallout">
              <a:avLst>
                <a:gd name="adj1" fmla="val -57123"/>
                <a:gd name="adj2" fmla="val 45390"/>
              </a:avLst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2433097" y="3447073"/>
            <a:ext cx="1720149" cy="1417958"/>
            <a:chOff x="1942186" y="2923880"/>
            <a:chExt cx="2377336" cy="1959692"/>
          </a:xfrm>
        </p:grpSpPr>
        <p:cxnSp>
          <p:nvCxnSpPr>
            <p:cNvPr id="25" name="直線接點 24"/>
            <p:cNvCxnSpPr/>
            <p:nvPr/>
          </p:nvCxnSpPr>
          <p:spPr>
            <a:xfrm>
              <a:off x="2049137" y="2923880"/>
              <a:ext cx="2270385" cy="1959692"/>
            </a:xfrm>
            <a:prstGeom prst="line">
              <a:avLst/>
            </a:prstGeom>
            <a:ln w="889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/>
            <p:cNvCxnSpPr/>
            <p:nvPr/>
          </p:nvCxnSpPr>
          <p:spPr>
            <a:xfrm flipH="1">
              <a:off x="1942186" y="2923880"/>
              <a:ext cx="2270385" cy="1959692"/>
            </a:xfrm>
            <a:prstGeom prst="line">
              <a:avLst/>
            </a:prstGeom>
            <a:ln w="889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群組 36"/>
          <p:cNvGrpSpPr/>
          <p:nvPr/>
        </p:nvGrpSpPr>
        <p:grpSpPr>
          <a:xfrm rot="21052229">
            <a:off x="9138608" y="3579557"/>
            <a:ext cx="1733624" cy="1093643"/>
            <a:chOff x="2049138" y="2200240"/>
            <a:chExt cx="2395960" cy="1511472"/>
          </a:xfrm>
        </p:grpSpPr>
        <p:cxnSp>
          <p:nvCxnSpPr>
            <p:cNvPr id="38" name="直線接點 37"/>
            <p:cNvCxnSpPr/>
            <p:nvPr/>
          </p:nvCxnSpPr>
          <p:spPr>
            <a:xfrm>
              <a:off x="2049138" y="2923880"/>
              <a:ext cx="704547" cy="787832"/>
            </a:xfrm>
            <a:prstGeom prst="line">
              <a:avLst/>
            </a:prstGeom>
            <a:ln w="889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38"/>
            <p:cNvCxnSpPr/>
            <p:nvPr/>
          </p:nvCxnSpPr>
          <p:spPr>
            <a:xfrm flipH="1">
              <a:off x="2671287" y="2200240"/>
              <a:ext cx="1773811" cy="1511472"/>
            </a:xfrm>
            <a:prstGeom prst="line">
              <a:avLst/>
            </a:prstGeom>
            <a:ln w="889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群組 9"/>
          <p:cNvGrpSpPr/>
          <p:nvPr/>
        </p:nvGrpSpPr>
        <p:grpSpPr>
          <a:xfrm>
            <a:off x="4659264" y="1840576"/>
            <a:ext cx="2732183" cy="2189263"/>
            <a:chOff x="4659264" y="1840576"/>
            <a:chExt cx="2732183" cy="2189263"/>
          </a:xfrm>
        </p:grpSpPr>
        <p:sp>
          <p:nvSpPr>
            <p:cNvPr id="23" name="橢圓形圖說文字 22"/>
            <p:cNvSpPr/>
            <p:nvPr/>
          </p:nvSpPr>
          <p:spPr>
            <a:xfrm>
              <a:off x="4659264" y="1840576"/>
              <a:ext cx="2732183" cy="2189263"/>
            </a:xfrm>
            <a:prstGeom prst="wedgeEllipseCallout">
              <a:avLst>
                <a:gd name="adj1" fmla="val 135"/>
                <a:gd name="adj2" fmla="val 61494"/>
              </a:avLst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BAB7B2"/>
                </a:clrFrom>
                <a:clrTo>
                  <a:srgbClr val="BAB7B2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67" b="100000" l="0" r="100000">
                          <a14:foregroundMark x1="10487" y1="58947" x2="10074" y2="79443"/>
                          <a14:backgroundMark x1="1321" y1="59752" x2="1321" y2="87183"/>
                          <a14:backgroundMark x1="8753" y1="83901" x2="24855" y2="94985"/>
                          <a14:backgroundMark x1="25723" y1="96347" x2="73617" y2="98947"/>
                          <a14:backgroundMark x1="23988" y1="91765" x2="33567" y2="923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582" y="2048411"/>
              <a:ext cx="2487527" cy="1658350"/>
            </a:xfrm>
            <a:prstGeom prst="rect">
              <a:avLst/>
            </a:prstGeom>
          </p:spPr>
        </p:pic>
      </p:grpSp>
      <p:grpSp>
        <p:nvGrpSpPr>
          <p:cNvPr id="34" name="群組 33"/>
          <p:cNvGrpSpPr/>
          <p:nvPr/>
        </p:nvGrpSpPr>
        <p:grpSpPr>
          <a:xfrm>
            <a:off x="5640573" y="2339453"/>
            <a:ext cx="1659831" cy="1463936"/>
            <a:chOff x="1942186" y="2923880"/>
            <a:chExt cx="2377336" cy="1959692"/>
          </a:xfrm>
        </p:grpSpPr>
        <p:cxnSp>
          <p:nvCxnSpPr>
            <p:cNvPr id="35" name="直線接點 34"/>
            <p:cNvCxnSpPr/>
            <p:nvPr/>
          </p:nvCxnSpPr>
          <p:spPr>
            <a:xfrm>
              <a:off x="2049137" y="2923880"/>
              <a:ext cx="2270385" cy="1959692"/>
            </a:xfrm>
            <a:prstGeom prst="line">
              <a:avLst/>
            </a:prstGeom>
            <a:ln w="889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/>
            <p:cNvCxnSpPr/>
            <p:nvPr/>
          </p:nvCxnSpPr>
          <p:spPr>
            <a:xfrm flipH="1">
              <a:off x="1942186" y="2923880"/>
              <a:ext cx="2270385" cy="1959692"/>
            </a:xfrm>
            <a:prstGeom prst="line">
              <a:avLst/>
            </a:prstGeom>
            <a:ln w="889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87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5651</TotalTime>
  <Words>2429</Words>
  <Application>Microsoft Office PowerPoint</Application>
  <PresentationFormat>寬螢幕</PresentationFormat>
  <Paragraphs>389</Paragraphs>
  <Slides>51</Slides>
  <Notes>50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58" baseType="lpstr">
      <vt:lpstr>ＭＳ Ｐゴシック</vt:lpstr>
      <vt:lpstr>微軟正黑體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成為機車騎士</dc:title>
  <dc:creator>User</dc:creator>
  <cp:lastModifiedBy>User</cp:lastModifiedBy>
  <cp:revision>254</cp:revision>
  <dcterms:created xsi:type="dcterms:W3CDTF">2023-08-24T04:01:32Z</dcterms:created>
  <dcterms:modified xsi:type="dcterms:W3CDTF">2024-01-02T08:06:03Z</dcterms:modified>
</cp:coreProperties>
</file>